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14" r:id="rId2"/>
    <p:sldId id="297" r:id="rId3"/>
    <p:sldId id="298" r:id="rId4"/>
    <p:sldId id="515" r:id="rId5"/>
    <p:sldId id="283" r:id="rId6"/>
    <p:sldId id="284" r:id="rId7"/>
    <p:sldId id="508" r:id="rId8"/>
    <p:sldId id="511" r:id="rId9"/>
    <p:sldId id="357" r:id="rId10"/>
    <p:sldId id="512" r:id="rId11"/>
    <p:sldId id="513" r:id="rId12"/>
    <p:sldId id="453" r:id="rId13"/>
    <p:sldId id="290" r:id="rId14"/>
    <p:sldId id="279" r:id="rId15"/>
    <p:sldId id="289" r:id="rId16"/>
    <p:sldId id="280" r:id="rId17"/>
    <p:sldId id="516" r:id="rId18"/>
    <p:sldId id="287" r:id="rId19"/>
    <p:sldId id="288" r:id="rId20"/>
    <p:sldId id="281" r:id="rId21"/>
    <p:sldId id="282" r:id="rId22"/>
    <p:sldId id="517" r:id="rId23"/>
    <p:sldId id="285" r:id="rId24"/>
    <p:sldId id="286" r:id="rId25"/>
    <p:sldId id="529" r:id="rId26"/>
    <p:sldId id="534" r:id="rId27"/>
    <p:sldId id="317" r:id="rId28"/>
    <p:sldId id="526" r:id="rId29"/>
    <p:sldId id="530" r:id="rId30"/>
    <p:sldId id="531" r:id="rId31"/>
    <p:sldId id="532" r:id="rId32"/>
    <p:sldId id="533" r:id="rId33"/>
    <p:sldId id="518" r:id="rId34"/>
    <p:sldId id="519" r:id="rId35"/>
    <p:sldId id="520" r:id="rId36"/>
    <p:sldId id="525" r:id="rId37"/>
    <p:sldId id="524" r:id="rId38"/>
    <p:sldId id="521" r:id="rId39"/>
    <p:sldId id="527" r:id="rId40"/>
    <p:sldId id="522"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49" autoAdjust="0"/>
  </p:normalViewPr>
  <p:slideViewPr>
    <p:cSldViewPr>
      <p:cViewPr varScale="1">
        <p:scale>
          <a:sx n="72" d="100"/>
          <a:sy n="72" d="100"/>
        </p:scale>
        <p:origin x="1914" y="60"/>
      </p:cViewPr>
      <p:guideLst>
        <p:guide orient="horz" pos="2160"/>
        <p:guide pos="2880"/>
      </p:guideLst>
    </p:cSldViewPr>
  </p:slideViewPr>
  <p:notesTextViewPr>
    <p:cViewPr>
      <p:scale>
        <a:sx n="3" d="2"/>
        <a:sy n="3" d="2"/>
      </p:scale>
      <p:origin x="0" y="0"/>
    </p:cViewPr>
  </p:notesTextViewPr>
  <p:notesViewPr>
    <p:cSldViewPr>
      <p:cViewPr varScale="1">
        <p:scale>
          <a:sx n="69" d="100"/>
          <a:sy n="69" d="100"/>
        </p:scale>
        <p:origin x="32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B483F-D277-4DBF-B879-9B834FA4DD74}" type="datetimeFigureOut">
              <a:rPr lang="en-US" smtClean="0"/>
              <a:t>10/4/2018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E9A95-CC53-4A47-9594-47DC4819FC12}" type="slidenum">
              <a:rPr lang="en-US" smtClean="0"/>
              <a:t>‹#›</a:t>
            </a:fld>
            <a:endParaRPr lang="en-US"/>
          </a:p>
        </p:txBody>
      </p:sp>
    </p:spTree>
    <p:extLst>
      <p:ext uri="{BB962C8B-B14F-4D97-AF65-F5344CB8AC3E}">
        <p14:creationId xmlns:p14="http://schemas.microsoft.com/office/powerpoint/2010/main" val="407255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E9A95-CC53-4A47-9594-47DC4819FC12}" type="slidenum">
              <a:rPr lang="en-US" smtClean="0"/>
              <a:t>1</a:t>
            </a:fld>
            <a:endParaRPr lang="en-US"/>
          </a:p>
        </p:txBody>
      </p:sp>
    </p:spTree>
    <p:extLst>
      <p:ext uri="{BB962C8B-B14F-4D97-AF65-F5344CB8AC3E}">
        <p14:creationId xmlns:p14="http://schemas.microsoft.com/office/powerpoint/2010/main" val="230919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13</a:t>
            </a:fld>
            <a:endParaRPr lang="en-US"/>
          </a:p>
        </p:txBody>
      </p:sp>
    </p:spTree>
    <p:extLst>
      <p:ext uri="{BB962C8B-B14F-4D97-AF65-F5344CB8AC3E}">
        <p14:creationId xmlns:p14="http://schemas.microsoft.com/office/powerpoint/2010/main" val="154785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14</a:t>
            </a:fld>
            <a:endParaRPr lang="en-US"/>
          </a:p>
        </p:txBody>
      </p:sp>
    </p:spTree>
    <p:extLst>
      <p:ext uri="{BB962C8B-B14F-4D97-AF65-F5344CB8AC3E}">
        <p14:creationId xmlns:p14="http://schemas.microsoft.com/office/powerpoint/2010/main" val="427287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15</a:t>
            </a:fld>
            <a:endParaRPr lang="en-US"/>
          </a:p>
        </p:txBody>
      </p:sp>
    </p:spTree>
    <p:extLst>
      <p:ext uri="{BB962C8B-B14F-4D97-AF65-F5344CB8AC3E}">
        <p14:creationId xmlns:p14="http://schemas.microsoft.com/office/powerpoint/2010/main" val="76336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16</a:t>
            </a:fld>
            <a:endParaRPr lang="en-US"/>
          </a:p>
        </p:txBody>
      </p:sp>
    </p:spTree>
    <p:extLst>
      <p:ext uri="{BB962C8B-B14F-4D97-AF65-F5344CB8AC3E}">
        <p14:creationId xmlns:p14="http://schemas.microsoft.com/office/powerpoint/2010/main" val="172455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17</a:t>
            </a:fld>
            <a:endParaRPr lang="en-US"/>
          </a:p>
        </p:txBody>
      </p:sp>
    </p:spTree>
    <p:extLst>
      <p:ext uri="{BB962C8B-B14F-4D97-AF65-F5344CB8AC3E}">
        <p14:creationId xmlns:p14="http://schemas.microsoft.com/office/powerpoint/2010/main" val="82537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18</a:t>
            </a:fld>
            <a:endParaRPr lang="en-US"/>
          </a:p>
        </p:txBody>
      </p:sp>
    </p:spTree>
    <p:extLst>
      <p:ext uri="{BB962C8B-B14F-4D97-AF65-F5344CB8AC3E}">
        <p14:creationId xmlns:p14="http://schemas.microsoft.com/office/powerpoint/2010/main" val="403630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19</a:t>
            </a:fld>
            <a:endParaRPr lang="en-US"/>
          </a:p>
        </p:txBody>
      </p:sp>
    </p:spTree>
    <p:extLst>
      <p:ext uri="{BB962C8B-B14F-4D97-AF65-F5344CB8AC3E}">
        <p14:creationId xmlns:p14="http://schemas.microsoft.com/office/powerpoint/2010/main" val="5269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20</a:t>
            </a:fld>
            <a:endParaRPr lang="en-US"/>
          </a:p>
        </p:txBody>
      </p:sp>
    </p:spTree>
    <p:extLst>
      <p:ext uri="{BB962C8B-B14F-4D97-AF65-F5344CB8AC3E}">
        <p14:creationId xmlns:p14="http://schemas.microsoft.com/office/powerpoint/2010/main" val="111673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21</a:t>
            </a:fld>
            <a:endParaRPr lang="en-US"/>
          </a:p>
        </p:txBody>
      </p:sp>
    </p:spTree>
    <p:extLst>
      <p:ext uri="{BB962C8B-B14F-4D97-AF65-F5344CB8AC3E}">
        <p14:creationId xmlns:p14="http://schemas.microsoft.com/office/powerpoint/2010/main" val="33335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22</a:t>
            </a:fld>
            <a:endParaRPr lang="en-US"/>
          </a:p>
        </p:txBody>
      </p:sp>
    </p:spTree>
    <p:extLst>
      <p:ext uri="{BB962C8B-B14F-4D97-AF65-F5344CB8AC3E}">
        <p14:creationId xmlns:p14="http://schemas.microsoft.com/office/powerpoint/2010/main" val="132405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79E9A95-CC53-4A47-9594-47DC4819FC12}" type="slidenum">
              <a:rPr lang="en-US" smtClean="0"/>
              <a:t>5</a:t>
            </a:fld>
            <a:endParaRPr lang="en-US"/>
          </a:p>
        </p:txBody>
      </p:sp>
    </p:spTree>
    <p:extLst>
      <p:ext uri="{BB962C8B-B14F-4D97-AF65-F5344CB8AC3E}">
        <p14:creationId xmlns:p14="http://schemas.microsoft.com/office/powerpoint/2010/main" val="4154774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23</a:t>
            </a:fld>
            <a:endParaRPr lang="en-US"/>
          </a:p>
        </p:txBody>
      </p:sp>
    </p:spTree>
    <p:extLst>
      <p:ext uri="{BB962C8B-B14F-4D97-AF65-F5344CB8AC3E}">
        <p14:creationId xmlns:p14="http://schemas.microsoft.com/office/powerpoint/2010/main" val="146693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24</a:t>
            </a:fld>
            <a:endParaRPr lang="en-US"/>
          </a:p>
        </p:txBody>
      </p:sp>
    </p:spTree>
    <p:extLst>
      <p:ext uri="{BB962C8B-B14F-4D97-AF65-F5344CB8AC3E}">
        <p14:creationId xmlns:p14="http://schemas.microsoft.com/office/powerpoint/2010/main" val="154709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25</a:t>
            </a:fld>
            <a:endParaRPr lang="en-US"/>
          </a:p>
        </p:txBody>
      </p:sp>
    </p:spTree>
    <p:extLst>
      <p:ext uri="{BB962C8B-B14F-4D97-AF65-F5344CB8AC3E}">
        <p14:creationId xmlns:p14="http://schemas.microsoft.com/office/powerpoint/2010/main" val="222041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27</a:t>
            </a:fld>
            <a:endParaRPr lang="en-US"/>
          </a:p>
        </p:txBody>
      </p:sp>
    </p:spTree>
    <p:extLst>
      <p:ext uri="{BB962C8B-B14F-4D97-AF65-F5344CB8AC3E}">
        <p14:creationId xmlns:p14="http://schemas.microsoft.com/office/powerpoint/2010/main" val="3071993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28</a:t>
            </a:fld>
            <a:endParaRPr lang="en-US"/>
          </a:p>
        </p:txBody>
      </p:sp>
    </p:spTree>
    <p:extLst>
      <p:ext uri="{BB962C8B-B14F-4D97-AF65-F5344CB8AC3E}">
        <p14:creationId xmlns:p14="http://schemas.microsoft.com/office/powerpoint/2010/main" val="3679238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29</a:t>
            </a:fld>
            <a:endParaRPr lang="en-US"/>
          </a:p>
        </p:txBody>
      </p:sp>
    </p:spTree>
    <p:extLst>
      <p:ext uri="{BB962C8B-B14F-4D97-AF65-F5344CB8AC3E}">
        <p14:creationId xmlns:p14="http://schemas.microsoft.com/office/powerpoint/2010/main" val="845533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30</a:t>
            </a:fld>
            <a:endParaRPr lang="en-US"/>
          </a:p>
        </p:txBody>
      </p:sp>
    </p:spTree>
    <p:extLst>
      <p:ext uri="{BB962C8B-B14F-4D97-AF65-F5344CB8AC3E}">
        <p14:creationId xmlns:p14="http://schemas.microsoft.com/office/powerpoint/2010/main" val="3431119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31</a:t>
            </a:fld>
            <a:endParaRPr lang="en-US"/>
          </a:p>
        </p:txBody>
      </p:sp>
    </p:spTree>
    <p:extLst>
      <p:ext uri="{BB962C8B-B14F-4D97-AF65-F5344CB8AC3E}">
        <p14:creationId xmlns:p14="http://schemas.microsoft.com/office/powerpoint/2010/main" val="815173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32</a:t>
            </a:fld>
            <a:endParaRPr lang="en-US"/>
          </a:p>
        </p:txBody>
      </p:sp>
    </p:spTree>
    <p:extLst>
      <p:ext uri="{BB962C8B-B14F-4D97-AF65-F5344CB8AC3E}">
        <p14:creationId xmlns:p14="http://schemas.microsoft.com/office/powerpoint/2010/main" val="2982197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33</a:t>
            </a:fld>
            <a:endParaRPr lang="en-US"/>
          </a:p>
        </p:txBody>
      </p:sp>
    </p:spTree>
    <p:extLst>
      <p:ext uri="{BB962C8B-B14F-4D97-AF65-F5344CB8AC3E}">
        <p14:creationId xmlns:p14="http://schemas.microsoft.com/office/powerpoint/2010/main" val="421907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6</a:t>
            </a:fld>
            <a:endParaRPr lang="en-US"/>
          </a:p>
        </p:txBody>
      </p:sp>
    </p:spTree>
    <p:extLst>
      <p:ext uri="{BB962C8B-B14F-4D97-AF65-F5344CB8AC3E}">
        <p14:creationId xmlns:p14="http://schemas.microsoft.com/office/powerpoint/2010/main" val="2393782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34</a:t>
            </a:fld>
            <a:endParaRPr lang="en-US"/>
          </a:p>
        </p:txBody>
      </p:sp>
    </p:spTree>
    <p:extLst>
      <p:ext uri="{BB962C8B-B14F-4D97-AF65-F5344CB8AC3E}">
        <p14:creationId xmlns:p14="http://schemas.microsoft.com/office/powerpoint/2010/main" val="33380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9E9A95-CC53-4A47-9594-47DC4819FC12}" type="slidenum">
              <a:rPr lang="en-US" smtClean="0"/>
              <a:t>35</a:t>
            </a:fld>
            <a:endParaRPr lang="en-US"/>
          </a:p>
        </p:txBody>
      </p:sp>
    </p:spTree>
    <p:extLst>
      <p:ext uri="{BB962C8B-B14F-4D97-AF65-F5344CB8AC3E}">
        <p14:creationId xmlns:p14="http://schemas.microsoft.com/office/powerpoint/2010/main" val="1333673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36</a:t>
            </a:fld>
            <a:endParaRPr lang="en-US"/>
          </a:p>
        </p:txBody>
      </p:sp>
    </p:spTree>
    <p:extLst>
      <p:ext uri="{BB962C8B-B14F-4D97-AF65-F5344CB8AC3E}">
        <p14:creationId xmlns:p14="http://schemas.microsoft.com/office/powerpoint/2010/main" val="1777232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9E9A95-CC53-4A47-9594-47DC4819FC12}" type="slidenum">
              <a:rPr lang="en-US" smtClean="0"/>
              <a:t>37</a:t>
            </a:fld>
            <a:endParaRPr lang="en-US"/>
          </a:p>
        </p:txBody>
      </p:sp>
    </p:spTree>
    <p:extLst>
      <p:ext uri="{BB962C8B-B14F-4D97-AF65-F5344CB8AC3E}">
        <p14:creationId xmlns:p14="http://schemas.microsoft.com/office/powerpoint/2010/main" val="2502959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38</a:t>
            </a:fld>
            <a:endParaRPr lang="en-US"/>
          </a:p>
        </p:txBody>
      </p:sp>
    </p:spTree>
    <p:extLst>
      <p:ext uri="{BB962C8B-B14F-4D97-AF65-F5344CB8AC3E}">
        <p14:creationId xmlns:p14="http://schemas.microsoft.com/office/powerpoint/2010/main" val="61350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39</a:t>
            </a:fld>
            <a:endParaRPr lang="en-US"/>
          </a:p>
        </p:txBody>
      </p:sp>
    </p:spTree>
    <p:extLst>
      <p:ext uri="{BB962C8B-B14F-4D97-AF65-F5344CB8AC3E}">
        <p14:creationId xmlns:p14="http://schemas.microsoft.com/office/powerpoint/2010/main" val="112086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40</a:t>
            </a:fld>
            <a:endParaRPr lang="en-US"/>
          </a:p>
        </p:txBody>
      </p:sp>
    </p:spTree>
    <p:extLst>
      <p:ext uri="{BB962C8B-B14F-4D97-AF65-F5344CB8AC3E}">
        <p14:creationId xmlns:p14="http://schemas.microsoft.com/office/powerpoint/2010/main" val="2720825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9E9A95-CC53-4A47-9594-47DC4819FC12}" type="slidenum">
              <a:rPr lang="en-US" smtClean="0"/>
              <a:t>41</a:t>
            </a:fld>
            <a:endParaRPr lang="en-US"/>
          </a:p>
        </p:txBody>
      </p:sp>
    </p:spTree>
    <p:extLst>
      <p:ext uri="{BB962C8B-B14F-4D97-AF65-F5344CB8AC3E}">
        <p14:creationId xmlns:p14="http://schemas.microsoft.com/office/powerpoint/2010/main" val="851949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42</a:t>
            </a:fld>
            <a:endParaRPr lang="en-US"/>
          </a:p>
        </p:txBody>
      </p:sp>
    </p:spTree>
    <p:extLst>
      <p:ext uri="{BB962C8B-B14F-4D97-AF65-F5344CB8AC3E}">
        <p14:creationId xmlns:p14="http://schemas.microsoft.com/office/powerpoint/2010/main" val="224906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E158E-87F3-4405-93A4-B7A7CB046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95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EEA51-9FC7-4AB2-8C19-52A1D6D4138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83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9</a:t>
            </a:fld>
            <a:endParaRPr lang="en-US"/>
          </a:p>
        </p:txBody>
      </p:sp>
    </p:spTree>
    <p:extLst>
      <p:ext uri="{BB962C8B-B14F-4D97-AF65-F5344CB8AC3E}">
        <p14:creationId xmlns:p14="http://schemas.microsoft.com/office/powerpoint/2010/main" val="111396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10</a:t>
            </a:fld>
            <a:endParaRPr lang="en-US"/>
          </a:p>
        </p:txBody>
      </p:sp>
    </p:spTree>
    <p:extLst>
      <p:ext uri="{BB962C8B-B14F-4D97-AF65-F5344CB8AC3E}">
        <p14:creationId xmlns:p14="http://schemas.microsoft.com/office/powerpoint/2010/main" val="179197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11</a:t>
            </a:fld>
            <a:endParaRPr lang="en-US"/>
          </a:p>
        </p:txBody>
      </p:sp>
    </p:spTree>
    <p:extLst>
      <p:ext uri="{BB962C8B-B14F-4D97-AF65-F5344CB8AC3E}">
        <p14:creationId xmlns:p14="http://schemas.microsoft.com/office/powerpoint/2010/main" val="178722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9870AD-D09C-432A-9AA6-7CFE32AA69F3}" type="slidenum">
              <a:rPr lang="en-US" smtClean="0"/>
              <a:t>12</a:t>
            </a:fld>
            <a:endParaRPr lang="en-US"/>
          </a:p>
        </p:txBody>
      </p:sp>
    </p:spTree>
    <p:extLst>
      <p:ext uri="{BB962C8B-B14F-4D97-AF65-F5344CB8AC3E}">
        <p14:creationId xmlns:p14="http://schemas.microsoft.com/office/powerpoint/2010/main" val="2112456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33B4D6-EDB0-4E15-AC96-232C5C7ACDF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03901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42666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62288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57022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3B4D6-EDB0-4E15-AC96-232C5C7ACDF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07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3B4D6-EDB0-4E15-AC96-232C5C7ACDF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6854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3B4D6-EDB0-4E15-AC96-232C5C7ACDF6}"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44607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3B4D6-EDB0-4E15-AC96-232C5C7ACDF6}"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20023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B4D6-EDB0-4E15-AC96-232C5C7ACDF6}"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AA6A9-EE30-48A1-ABF5-60ECC4C0C41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717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81353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610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3B4D6-EDB0-4E15-AC96-232C5C7ACDF6}" type="datetimeFigureOut">
              <a:rPr lang="en-US" smtClean="0"/>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AA6A9-EE30-48A1-ABF5-60ECC4C0C41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80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dependentagent.com/ACT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dependentagent.com/Resources/AgencyManagement/ACT/Pages/marketing/Internet/SocialWebPolicy2_1209.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independentagent.com/Resources/LegalAdvocacy/SiteAssets/Members-Only/Memoranda/default/ACT%20Privacy%20Policy%20Memo%20and%20Sample%20Notice%20-%20FINA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dependentagent.com/Resources/LegalAdvocacy/SiteAssets/Members-Only/Memoranda/default/TCPA%20texting%20memo%20-%20June%202018%20Update%20(Fina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ew_Davis@swissre.com" TargetMode="External"/><Relationship Id="rId2" Type="http://schemas.openxmlformats.org/officeDocument/2006/relationships/hyperlink" Target="mailto:Ron.berg@iiaba.net" TargetMode="External"/><Relationship Id="rId1" Type="http://schemas.openxmlformats.org/officeDocument/2006/relationships/slideLayout" Target="../slideLayouts/slideLayout2.xml"/><Relationship Id="rId4" Type="http://schemas.openxmlformats.org/officeDocument/2006/relationships/hyperlink" Target="mailto:jkeidel@kwcllp.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rms.iiaba.net/Resources/Pages/Publications/ACT/Website_socialmedia_0111.pdf#search=digital%20marketing" TargetMode="External"/><Relationship Id="rId3" Type="http://schemas.openxmlformats.org/officeDocument/2006/relationships/hyperlink" Target="https://rms.iiaba.net/Prevention/Pages/Procedures/Disclaimers/Sample%20Website%20Privacy%20Statement.aspx" TargetMode="External"/><Relationship Id="rId7" Type="http://schemas.openxmlformats.org/officeDocument/2006/relationships/hyperlink" Target="https://www.iamagazine.com/magazine/read/2016/05/02/is-your-agency-making-empty-promises-on-its-websit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rms.iiaba.net/Resources/Pages/Resources/Care/Duty.pdf#search=agents%20duty%20to%20advise" TargetMode="External"/><Relationship Id="rId5" Type="http://schemas.openxmlformats.org/officeDocument/2006/relationships/hyperlink" Target="https://rms.iiaba.net/Resources/Pages/Webinars/Risk-Management/StandardofCare/default.aspx" TargetMode="External"/><Relationship Id="rId4" Type="http://schemas.openxmlformats.org/officeDocument/2006/relationships/hyperlink" Target="https://rms.iiaba.net/Prevention/Pages/Procedures/Disclaimers/Website.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Ron.berg@iiaba.ne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mailto:jkeidel@kwcllp.com" TargetMode="External"/><Relationship Id="rId4" Type="http://schemas.openxmlformats.org/officeDocument/2006/relationships/hyperlink" Target="mailto:Matthew_Davis@swissr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dependentagent.com/ACT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14E6F-DAF5-411C-B1B6-C9BFB2DE32E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F2FE2BA-1A38-429A-AC16-B94D8C6BBC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530056"/>
          </a:xfrm>
        </p:spPr>
      </p:pic>
    </p:spTree>
    <p:extLst>
      <p:ext uri="{BB962C8B-B14F-4D97-AF65-F5344CB8AC3E}">
        <p14:creationId xmlns:p14="http://schemas.microsoft.com/office/powerpoint/2010/main" val="166214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The Customer Experience Work Group</a:t>
            </a:r>
          </a:p>
        </p:txBody>
      </p:sp>
      <p:sp>
        <p:nvSpPr>
          <p:cNvPr id="3" name="Content Placeholder 2"/>
          <p:cNvSpPr>
            <a:spLocks noGrp="1"/>
          </p:cNvSpPr>
          <p:nvPr>
            <p:ph idx="1"/>
          </p:nvPr>
        </p:nvSpPr>
        <p:spPr>
          <a:xfrm>
            <a:off x="685800" y="1797781"/>
            <a:ext cx="8229600" cy="4525963"/>
          </a:xfrm>
        </p:spPr>
        <p:txBody>
          <a:bodyPr/>
          <a:lstStyle/>
          <a:p>
            <a:pPr marL="0" indent="0">
              <a:buNone/>
            </a:pPr>
            <a:r>
              <a:rPr lang="en-US" i="1" dirty="0"/>
              <a:t>Coming next: </a:t>
            </a:r>
          </a:p>
          <a:p>
            <a:pPr marL="0" indent="0">
              <a:buNone/>
            </a:pPr>
            <a:r>
              <a:rPr lang="en-US" i="1" dirty="0"/>
              <a:t>	</a:t>
            </a:r>
            <a:r>
              <a:rPr lang="en-US" sz="2800" dirty="0"/>
              <a:t>Adding </a:t>
            </a:r>
            <a:r>
              <a:rPr lang="en-US" sz="2800" b="1" dirty="0"/>
              <a:t>Agency CX assessment/project planning</a:t>
            </a:r>
            <a:endParaRPr lang="en-US" b="1" dirty="0"/>
          </a:p>
          <a:p>
            <a:pPr marL="0" indent="0">
              <a:buNone/>
            </a:pPr>
            <a:endParaRPr lang="en-US" dirty="0"/>
          </a:p>
        </p:txBody>
      </p:sp>
      <p:sp>
        <p:nvSpPr>
          <p:cNvPr id="5" name="TextBox 4">
            <a:extLst>
              <a:ext uri="{FF2B5EF4-FFF2-40B4-BE49-F238E27FC236}">
                <a16:creationId xmlns:a16="http://schemas.microsoft.com/office/drawing/2014/main" id="{3F4C3C7D-79B4-4C67-9326-D5A9B3EBA0AE}"/>
              </a:ext>
            </a:extLst>
          </p:cNvPr>
          <p:cNvSpPr txBox="1"/>
          <p:nvPr/>
        </p:nvSpPr>
        <p:spPr>
          <a:xfrm>
            <a:off x="1676400" y="2948942"/>
            <a:ext cx="624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3"/>
              </a:rPr>
              <a:t>https://www.independentagent.com/ACTCX</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1D690AA-C4B8-45E6-98D2-52DF98BAA894}"/>
              </a:ext>
            </a:extLst>
          </p:cNvPr>
          <p:cNvPicPr>
            <a:picLocks noChangeAspect="1"/>
          </p:cNvPicPr>
          <p:nvPr/>
        </p:nvPicPr>
        <p:blipFill>
          <a:blip r:embed="rId4"/>
          <a:stretch>
            <a:fillRect/>
          </a:stretch>
        </p:blipFill>
        <p:spPr>
          <a:xfrm>
            <a:off x="2895600" y="3544527"/>
            <a:ext cx="3352800" cy="2258250"/>
          </a:xfrm>
          <a:prstGeom prst="rect">
            <a:avLst/>
          </a:prstGeom>
        </p:spPr>
      </p:pic>
      <p:pic>
        <p:nvPicPr>
          <p:cNvPr id="6" name="Picture 5">
            <a:extLst>
              <a:ext uri="{FF2B5EF4-FFF2-40B4-BE49-F238E27FC236}">
                <a16:creationId xmlns:a16="http://schemas.microsoft.com/office/drawing/2014/main" id="{D37A20BC-3EDA-4ED0-B4E2-2121FC4D30F9}"/>
              </a:ext>
            </a:extLst>
          </p:cNvPr>
          <p:cNvPicPr>
            <a:picLocks noChangeAspect="1"/>
          </p:cNvPicPr>
          <p:nvPr/>
        </p:nvPicPr>
        <p:blipFill>
          <a:blip r:embed="rId5"/>
          <a:stretch>
            <a:fillRect/>
          </a:stretch>
        </p:blipFill>
        <p:spPr>
          <a:xfrm>
            <a:off x="7467600" y="4876800"/>
            <a:ext cx="1536325" cy="798645"/>
          </a:xfrm>
          <a:prstGeom prst="rect">
            <a:avLst/>
          </a:prstGeom>
        </p:spPr>
      </p:pic>
    </p:spTree>
    <p:extLst>
      <p:ext uri="{BB962C8B-B14F-4D97-AF65-F5344CB8AC3E}">
        <p14:creationId xmlns:p14="http://schemas.microsoft.com/office/powerpoint/2010/main" val="49703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ACT</a:t>
            </a:r>
          </a:p>
        </p:txBody>
      </p:sp>
      <p:sp>
        <p:nvSpPr>
          <p:cNvPr id="3" name="Content Placeholder 2"/>
          <p:cNvSpPr>
            <a:spLocks noGrp="1"/>
          </p:cNvSpPr>
          <p:nvPr>
            <p:ph idx="1"/>
          </p:nvPr>
        </p:nvSpPr>
        <p:spPr>
          <a:xfrm>
            <a:off x="685800" y="1797781"/>
            <a:ext cx="8229600" cy="3993419"/>
          </a:xfrm>
        </p:spPr>
        <p:txBody>
          <a:bodyPr/>
          <a:lstStyle/>
          <a:p>
            <a:pPr marL="0" indent="0">
              <a:buNone/>
            </a:pPr>
            <a:r>
              <a:rPr lang="en-US" dirty="0"/>
              <a:t>Other resources:</a:t>
            </a:r>
          </a:p>
          <a:p>
            <a:pPr marL="0" indent="0">
              <a:buNone/>
            </a:pPr>
            <a:endParaRPr lang="en-US" dirty="0"/>
          </a:p>
          <a:p>
            <a:r>
              <a:rPr lang="en-US" sz="2400" dirty="0">
                <a:hlinkClick r:id="rId3"/>
              </a:rPr>
              <a:t>Agency Social Media Policy</a:t>
            </a:r>
            <a:endParaRPr lang="en-US" sz="2400" dirty="0"/>
          </a:p>
          <a:p>
            <a:pPr marL="0" indent="0">
              <a:buNone/>
            </a:pPr>
            <a:r>
              <a:rPr lang="en-US" sz="2400" dirty="0"/>
              <a:t>	</a:t>
            </a:r>
          </a:p>
          <a:p>
            <a:r>
              <a:rPr lang="en-US" sz="2400" dirty="0"/>
              <a:t>‘</a:t>
            </a:r>
            <a:r>
              <a:rPr lang="en-US" sz="2400" dirty="0">
                <a:hlinkClick r:id="rId4"/>
              </a:rPr>
              <a:t>Agency Website Privacy Notice</a:t>
            </a:r>
            <a:r>
              <a:rPr lang="en-US" sz="2400" dirty="0"/>
              <a:t>’ template</a:t>
            </a:r>
          </a:p>
          <a:p>
            <a:pPr marL="0" indent="0">
              <a:buNone/>
            </a:pPr>
            <a:r>
              <a:rPr lang="en-US" sz="2400" i="1" dirty="0"/>
              <a:t>	Note: requites Big ‘I’ Id/password to access</a:t>
            </a:r>
            <a:endParaRPr lang="en-US" sz="2400" dirty="0"/>
          </a:p>
        </p:txBody>
      </p:sp>
      <p:pic>
        <p:nvPicPr>
          <p:cNvPr id="6" name="Picture 5">
            <a:extLst>
              <a:ext uri="{FF2B5EF4-FFF2-40B4-BE49-F238E27FC236}">
                <a16:creationId xmlns:a16="http://schemas.microsoft.com/office/drawing/2014/main" id="{D37A20BC-3EDA-4ED0-B4E2-2121FC4D30F9}"/>
              </a:ext>
            </a:extLst>
          </p:cNvPr>
          <p:cNvPicPr>
            <a:picLocks noChangeAspect="1"/>
          </p:cNvPicPr>
          <p:nvPr/>
        </p:nvPicPr>
        <p:blipFill>
          <a:blip r:embed="rId5"/>
          <a:stretch>
            <a:fillRect/>
          </a:stretch>
        </p:blipFill>
        <p:spPr>
          <a:xfrm>
            <a:off x="7467600" y="4876800"/>
            <a:ext cx="1536325" cy="798645"/>
          </a:xfrm>
          <a:prstGeom prst="rect">
            <a:avLst/>
          </a:prstGeom>
        </p:spPr>
      </p:pic>
    </p:spTree>
    <p:extLst>
      <p:ext uri="{BB962C8B-B14F-4D97-AF65-F5344CB8AC3E}">
        <p14:creationId xmlns:p14="http://schemas.microsoft.com/office/powerpoint/2010/main" val="132029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73021"/>
            <a:ext cx="8338711" cy="707886"/>
          </a:xfrm>
          <a:prstGeom prst="rect">
            <a:avLst/>
          </a:prstGeom>
          <a:noFill/>
        </p:spPr>
        <p:txBody>
          <a:bodyPr wrap="square" rtlCol="0">
            <a:spAutoFit/>
          </a:bodyPr>
          <a:lstStyle/>
          <a:p>
            <a:pPr algn="ctr"/>
            <a:r>
              <a:rPr lang="en-US" sz="4000" b="1" u="sng" dirty="0">
                <a:effectLst>
                  <a:outerShdw blurRad="38100" dist="38100" dir="2700000" algn="tl">
                    <a:srgbClr val="000000">
                      <a:alpha val="43137"/>
                    </a:srgbClr>
                  </a:outerShdw>
                </a:effectLst>
              </a:rPr>
              <a:t>Texting</a:t>
            </a:r>
            <a:endParaRPr lang="en-US" sz="5400" b="1" u="sng" dirty="0">
              <a:effectLst>
                <a:outerShdw blurRad="38100" dist="38100" dir="2700000" algn="tl">
                  <a:srgbClr val="000000">
                    <a:alpha val="43137"/>
                  </a:srgbClr>
                </a:outerShdw>
              </a:effectLst>
            </a:endParaRPr>
          </a:p>
        </p:txBody>
      </p:sp>
      <p:sp>
        <p:nvSpPr>
          <p:cNvPr id="7" name="TextBox 6"/>
          <p:cNvSpPr txBox="1"/>
          <p:nvPr/>
        </p:nvSpPr>
        <p:spPr>
          <a:xfrm>
            <a:off x="228600" y="1828800"/>
            <a:ext cx="8763000" cy="4924425"/>
          </a:xfrm>
          <a:prstGeom prst="rect">
            <a:avLst/>
          </a:prstGeom>
          <a:noFill/>
        </p:spPr>
        <p:txBody>
          <a:bodyPr wrap="square" rtlCol="0">
            <a:spAutoFit/>
          </a:bodyPr>
          <a:lstStyle/>
          <a:p>
            <a:r>
              <a:rPr lang="en-US" sz="2400" b="1" dirty="0"/>
              <a:t>Are you texting? </a:t>
            </a:r>
            <a:r>
              <a:rPr lang="en-US" sz="2400" b="1" i="1" dirty="0"/>
              <a:t> Most are!</a:t>
            </a:r>
          </a:p>
          <a:p>
            <a:r>
              <a:rPr lang="en-US" sz="2400" b="1" i="1" dirty="0"/>
              <a:t>		You need to cover your E&amp;O</a:t>
            </a:r>
          </a:p>
          <a:p>
            <a:endParaRPr lang="en-US" sz="2400" b="1" i="1" dirty="0"/>
          </a:p>
          <a:p>
            <a:r>
              <a:rPr lang="en-US" sz="2400" b="1" i="1" dirty="0"/>
              <a:t>ACT/IIABA ‘</a:t>
            </a:r>
            <a:r>
              <a:rPr lang="en-US" sz="2400" b="1" i="1" dirty="0">
                <a:hlinkClick r:id="rId3"/>
              </a:rPr>
              <a:t>Agency–Customer Text Messaging Agreement</a:t>
            </a:r>
            <a:r>
              <a:rPr lang="en-US" sz="2400" b="1" i="1" dirty="0"/>
              <a:t>’ template</a:t>
            </a:r>
          </a:p>
          <a:p>
            <a:r>
              <a:rPr lang="en-US" sz="1600" b="1" dirty="0"/>
              <a:t>		</a:t>
            </a:r>
            <a:r>
              <a:rPr lang="en-US" sz="1600" b="1" i="1" dirty="0"/>
              <a:t>* Requires Big ‘I’ ID &amp; password to access/download</a:t>
            </a:r>
          </a:p>
          <a:p>
            <a:endParaRPr lang="en-US" sz="1400" b="1" dirty="0"/>
          </a:p>
          <a:p>
            <a:pPr lvl="1"/>
            <a:r>
              <a:rPr lang="en-US" sz="2400" b="1" u="sng" dirty="0"/>
              <a:t>Addressed</a:t>
            </a:r>
            <a:r>
              <a:rPr lang="en-US" sz="2400" b="1" dirty="0"/>
              <a:t>:</a:t>
            </a:r>
            <a:endParaRPr lang="en-US" sz="2400" b="1" u="sng" dirty="0"/>
          </a:p>
          <a:p>
            <a:pPr lvl="1"/>
            <a:r>
              <a:rPr lang="en-US" sz="2400" b="1" dirty="0"/>
              <a:t>Agencies need Opt-in/Out, </a:t>
            </a:r>
          </a:p>
          <a:p>
            <a:pPr lvl="1"/>
            <a:r>
              <a:rPr lang="en-US" sz="2400" b="1" dirty="0"/>
              <a:t>Text msg subjects allowed  </a:t>
            </a:r>
            <a:r>
              <a:rPr lang="en-US" b="1" i="1" dirty="0"/>
              <a:t>(TCPA regulation)</a:t>
            </a:r>
            <a:endParaRPr lang="en-US" sz="2400" b="1" i="1" dirty="0"/>
          </a:p>
          <a:p>
            <a:endParaRPr lang="en-US" sz="1400" b="1" dirty="0"/>
          </a:p>
          <a:p>
            <a:r>
              <a:rPr lang="en-US" sz="2400" b="1" dirty="0"/>
              <a:t>Integration – agency management systems</a:t>
            </a:r>
          </a:p>
          <a:p>
            <a:endParaRPr lang="en-US" dirty="0"/>
          </a:p>
          <a:p>
            <a:endParaRPr lang="en-US" b="1" dirty="0"/>
          </a:p>
          <a:p>
            <a:endParaRPr lang="en-US" b="1" dirty="0"/>
          </a:p>
          <a:p>
            <a:endParaRPr lang="en-US" b="1" dirty="0"/>
          </a:p>
        </p:txBody>
      </p:sp>
      <p:pic>
        <p:nvPicPr>
          <p:cNvPr id="9" name="Picture 8">
            <a:extLst>
              <a:ext uri="{FF2B5EF4-FFF2-40B4-BE49-F238E27FC236}">
                <a16:creationId xmlns:a16="http://schemas.microsoft.com/office/drawing/2014/main" id="{AFDCCD06-5C12-4A6C-82E6-6C228AF6A7A9}"/>
              </a:ext>
            </a:extLst>
          </p:cNvPr>
          <p:cNvPicPr>
            <a:picLocks noChangeAspect="1"/>
          </p:cNvPicPr>
          <p:nvPr/>
        </p:nvPicPr>
        <p:blipFill>
          <a:blip r:embed="rId4"/>
          <a:stretch>
            <a:fillRect/>
          </a:stretch>
        </p:blipFill>
        <p:spPr>
          <a:xfrm>
            <a:off x="4598126" y="5826554"/>
            <a:ext cx="1335140" cy="658425"/>
          </a:xfrm>
          <a:prstGeom prst="rect">
            <a:avLst/>
          </a:prstGeom>
        </p:spPr>
      </p:pic>
    </p:spTree>
    <p:extLst>
      <p:ext uri="{BB962C8B-B14F-4D97-AF65-F5344CB8AC3E}">
        <p14:creationId xmlns:p14="http://schemas.microsoft.com/office/powerpoint/2010/main" val="421756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4B26A5-3338-46D6-9499-66275942187A}"/>
              </a:ext>
            </a:extLst>
          </p:cNvPr>
          <p:cNvSpPr/>
          <p:nvPr/>
        </p:nvSpPr>
        <p:spPr>
          <a:xfrm>
            <a:off x="1066800" y="1905000"/>
            <a:ext cx="6629400" cy="1846659"/>
          </a:xfrm>
          <a:prstGeom prst="rect">
            <a:avLst/>
          </a:prstGeom>
        </p:spPr>
        <p:txBody>
          <a:bodyPr wrap="square">
            <a:spAutoFit/>
          </a:bodyPr>
          <a:lstStyle/>
          <a:p>
            <a:pPr algn="ctr"/>
            <a:r>
              <a:rPr lang="en-US" sz="3800" b="1" dirty="0"/>
              <a:t>Matt Davis, </a:t>
            </a:r>
            <a:br>
              <a:rPr lang="en-US" sz="3800" b="1" dirty="0"/>
            </a:br>
            <a:r>
              <a:rPr lang="en-US" sz="3800" b="1" dirty="0"/>
              <a:t>Claims Manager, Vice President</a:t>
            </a:r>
            <a:br>
              <a:rPr lang="en-US" sz="3800" b="1" dirty="0"/>
            </a:br>
            <a:r>
              <a:rPr lang="en-US" sz="3800" b="1" dirty="0"/>
              <a:t>Swiss Re Corporate Solutions</a:t>
            </a:r>
          </a:p>
        </p:txBody>
      </p:sp>
    </p:spTree>
    <p:extLst>
      <p:ext uri="{BB962C8B-B14F-4D97-AF65-F5344CB8AC3E}">
        <p14:creationId xmlns:p14="http://schemas.microsoft.com/office/powerpoint/2010/main" val="112967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“My website? It’s </a:t>
            </a:r>
            <a:r>
              <a:rPr lang="en-US" sz="4000" i="1" dirty="0"/>
              <a:t>just</a:t>
            </a:r>
            <a:r>
              <a:rPr lang="en-US" sz="4000" dirty="0"/>
              <a:t> an ad…”</a:t>
            </a:r>
          </a:p>
        </p:txBody>
      </p:sp>
      <p:sp>
        <p:nvSpPr>
          <p:cNvPr id="8" name="TextBox 7"/>
          <p:cNvSpPr txBox="1"/>
          <p:nvPr/>
        </p:nvSpPr>
        <p:spPr>
          <a:xfrm>
            <a:off x="990600" y="1524000"/>
            <a:ext cx="7315200" cy="4431983"/>
          </a:xfrm>
          <a:prstGeom prst="rect">
            <a:avLst/>
          </a:prstGeom>
          <a:noFill/>
        </p:spPr>
        <p:txBody>
          <a:bodyPr wrap="square" rtlCol="0">
            <a:spAutoFit/>
          </a:bodyPr>
          <a:lstStyle/>
          <a:p>
            <a:r>
              <a:rPr lang="en-US" sz="2000" b="1" dirty="0">
                <a:latin typeface="SwissReSans" pitchFamily="34" charset="0"/>
              </a:rPr>
              <a:t>Why getting social media right matters…</a:t>
            </a:r>
          </a:p>
          <a:p>
            <a:pPr marL="285750" indent="-285750">
              <a:buFont typeface="Arial" panose="020B0604020202020204" pitchFamily="34" charset="0"/>
              <a:buChar char="•"/>
            </a:pPr>
            <a:r>
              <a:rPr lang="en-US" sz="2000" dirty="0">
                <a:latin typeface="SwissReSans" pitchFamily="34" charset="0"/>
              </a:rPr>
              <a:t>What’s your standard of Care: ‘Order taker’ or ‘Duty to Advise’?</a:t>
            </a:r>
          </a:p>
          <a:p>
            <a:pPr marL="285750" indent="-285750">
              <a:buFont typeface="Arial" panose="020B0604020202020204" pitchFamily="34" charset="0"/>
              <a:buChar char="•"/>
            </a:pPr>
            <a:r>
              <a:rPr lang="en-US" sz="2000" dirty="0">
                <a:latin typeface="SwissReSans" pitchFamily="34" charset="0"/>
              </a:rPr>
              <a:t>A ‘special relationship’ creates a ‘Duty to advise’</a:t>
            </a:r>
          </a:p>
          <a:p>
            <a:pPr marL="742950" lvl="1" indent="-285750">
              <a:buFont typeface="Courier New" panose="02070309020205020404" pitchFamily="49" charset="0"/>
              <a:buChar char="o"/>
            </a:pPr>
            <a:r>
              <a:rPr lang="en-US" i="1" dirty="0">
                <a:latin typeface="SwissReSans" pitchFamily="34" charset="0"/>
              </a:rPr>
              <a:t>The agent </a:t>
            </a:r>
            <a:r>
              <a:rPr lang="en-US" b="1" i="1" dirty="0">
                <a:latin typeface="SwissReSans" pitchFamily="34" charset="0"/>
              </a:rPr>
              <a:t>agrees to advise </a:t>
            </a:r>
            <a:r>
              <a:rPr lang="en-US" i="1" dirty="0">
                <a:latin typeface="SwissReSans" pitchFamily="34" charset="0"/>
              </a:rPr>
              <a:t>the customer; </a:t>
            </a:r>
          </a:p>
          <a:p>
            <a:pPr marL="742950" lvl="1" indent="-285750">
              <a:buFont typeface="Courier New" panose="02070309020205020404" pitchFamily="49" charset="0"/>
              <a:buChar char="o"/>
            </a:pPr>
            <a:r>
              <a:rPr lang="en-US" i="1" dirty="0">
                <a:latin typeface="SwissReSans" pitchFamily="34" charset="0"/>
              </a:rPr>
              <a:t>The agent accepts </a:t>
            </a:r>
            <a:r>
              <a:rPr lang="en-US" b="1" i="1" dirty="0">
                <a:latin typeface="SwissReSans" pitchFamily="34" charset="0"/>
              </a:rPr>
              <a:t>additional compensation </a:t>
            </a:r>
            <a:r>
              <a:rPr lang="en-US" i="1" dirty="0">
                <a:latin typeface="SwissReSans" pitchFamily="34" charset="0"/>
              </a:rPr>
              <a:t>for advice; </a:t>
            </a:r>
          </a:p>
          <a:p>
            <a:pPr marL="742950" lvl="1" indent="-285750">
              <a:buFont typeface="Courier New" panose="02070309020205020404" pitchFamily="49" charset="0"/>
              <a:buChar char="o"/>
            </a:pPr>
            <a:r>
              <a:rPr lang="en-US" i="1" dirty="0">
                <a:latin typeface="SwissReSans" pitchFamily="34" charset="0"/>
              </a:rPr>
              <a:t>A (long-term) </a:t>
            </a:r>
            <a:r>
              <a:rPr lang="en-US" b="1" i="1" dirty="0">
                <a:latin typeface="SwissReSans" pitchFamily="34" charset="0"/>
              </a:rPr>
              <a:t>course of dealing </a:t>
            </a:r>
            <a:r>
              <a:rPr lang="en-US" i="1" dirty="0">
                <a:latin typeface="SwissReSans" pitchFamily="34" charset="0"/>
              </a:rPr>
              <a:t>of reliance on the agent’s advice; </a:t>
            </a:r>
          </a:p>
          <a:p>
            <a:pPr marL="742950" lvl="1" indent="-285750">
              <a:buFont typeface="Courier New" panose="02070309020205020404" pitchFamily="49" charset="0"/>
              <a:buChar char="o"/>
            </a:pPr>
            <a:r>
              <a:rPr lang="en-US" i="1" dirty="0">
                <a:latin typeface="SwissReSans" pitchFamily="34" charset="0"/>
              </a:rPr>
              <a:t>The agent holds himself out as an </a:t>
            </a:r>
            <a:r>
              <a:rPr lang="en-US" b="1" i="1" dirty="0">
                <a:latin typeface="SwissReSans" pitchFamily="34" charset="0"/>
              </a:rPr>
              <a:t>expert</a:t>
            </a:r>
            <a:r>
              <a:rPr lang="en-US" i="1" dirty="0">
                <a:latin typeface="SwissReSans" pitchFamily="34" charset="0"/>
              </a:rPr>
              <a:t> and the customer relies on that representation; </a:t>
            </a:r>
          </a:p>
          <a:p>
            <a:pPr marL="742950" lvl="1" indent="-285750">
              <a:buFont typeface="Courier New" panose="02070309020205020404" pitchFamily="49" charset="0"/>
              <a:buChar char="o"/>
            </a:pPr>
            <a:r>
              <a:rPr lang="en-US" i="1" dirty="0">
                <a:latin typeface="SwissReSans" pitchFamily="34" charset="0"/>
              </a:rPr>
              <a:t>The customer specifically </a:t>
            </a:r>
            <a:r>
              <a:rPr lang="en-US" b="1" i="1" dirty="0">
                <a:latin typeface="SwissReSans" pitchFamily="34" charset="0"/>
              </a:rPr>
              <a:t>requests advice</a:t>
            </a:r>
            <a:r>
              <a:rPr lang="en-US" i="1" dirty="0">
                <a:latin typeface="SwissReSans" pitchFamily="34" charset="0"/>
              </a:rPr>
              <a:t>; and </a:t>
            </a:r>
          </a:p>
          <a:p>
            <a:pPr marL="742950" lvl="1" indent="-285750">
              <a:buFont typeface="Courier New" panose="02070309020205020404" pitchFamily="49" charset="0"/>
              <a:buChar char="o"/>
            </a:pPr>
            <a:r>
              <a:rPr lang="en-US" i="1" dirty="0">
                <a:latin typeface="SwissReSans" pitchFamily="34" charset="0"/>
              </a:rPr>
              <a:t>The agent makes </a:t>
            </a:r>
            <a:r>
              <a:rPr lang="en-US" b="1" i="1" dirty="0">
                <a:latin typeface="SwissReSans" pitchFamily="34" charset="0"/>
              </a:rPr>
              <a:t>representations about the coverage </a:t>
            </a:r>
            <a:r>
              <a:rPr lang="en-US" i="1" dirty="0">
                <a:latin typeface="SwissReSans" pitchFamily="34" charset="0"/>
              </a:rPr>
              <a:t>upon which the customer relies.</a:t>
            </a:r>
          </a:p>
          <a:p>
            <a:pPr marL="285750" indent="-285750">
              <a:buFont typeface="Arial" panose="020B0604020202020204" pitchFamily="34" charset="0"/>
              <a:buChar char="•"/>
            </a:pPr>
            <a:r>
              <a:rPr lang="en-US" sz="2000" dirty="0">
                <a:latin typeface="SwissReSans" pitchFamily="34" charset="0"/>
              </a:rPr>
              <a:t>Even in ‘Duty to advise’ states you’re helping the plaintiff’s case</a:t>
            </a:r>
          </a:p>
        </p:txBody>
      </p:sp>
    </p:spTree>
    <p:extLst>
      <p:ext uri="{BB962C8B-B14F-4D97-AF65-F5344CB8AC3E}">
        <p14:creationId xmlns:p14="http://schemas.microsoft.com/office/powerpoint/2010/main" val="189966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“An Unwinnable Position”</a:t>
            </a:r>
          </a:p>
        </p:txBody>
      </p:sp>
      <p:sp>
        <p:nvSpPr>
          <p:cNvPr id="8" name="TextBox 7"/>
          <p:cNvSpPr txBox="1"/>
          <p:nvPr/>
        </p:nvSpPr>
        <p:spPr>
          <a:xfrm>
            <a:off x="990600" y="1524000"/>
            <a:ext cx="7315200" cy="4708981"/>
          </a:xfrm>
          <a:prstGeom prst="rect">
            <a:avLst/>
          </a:prstGeom>
          <a:noFill/>
        </p:spPr>
        <p:txBody>
          <a:bodyPr wrap="square" rtlCol="0">
            <a:spAutoFit/>
          </a:bodyPr>
          <a:lstStyle/>
          <a:p>
            <a:r>
              <a:rPr lang="en-US" sz="2000" b="1" dirty="0">
                <a:latin typeface="SwissReSans" pitchFamily="34" charset="0"/>
              </a:rPr>
              <a:t>Florida hurricane claim</a:t>
            </a:r>
          </a:p>
          <a:p>
            <a:pPr marL="285750" indent="-285750">
              <a:buFont typeface="Arial" panose="020B0604020202020204" pitchFamily="34" charset="0"/>
              <a:buChar char="•"/>
            </a:pPr>
            <a:r>
              <a:rPr lang="en-US" sz="2000" dirty="0">
                <a:latin typeface="SwissReSans" pitchFamily="34" charset="0"/>
              </a:rPr>
              <a:t>The customer was a medical vocational school with multiple campuses -- a very sophisticated buyer of insurance.  Its CFO had business and accounting degrees from Harvard.</a:t>
            </a:r>
          </a:p>
          <a:p>
            <a:pPr marL="285750" indent="-285750">
              <a:buFont typeface="Arial" panose="020B0604020202020204" pitchFamily="34" charset="0"/>
              <a:buChar char="•"/>
            </a:pPr>
            <a:r>
              <a:rPr lang="en-US" sz="2000" dirty="0">
                <a:latin typeface="SwissReSans" pitchFamily="34" charset="0"/>
              </a:rPr>
              <a:t>Website promised that the Agency would:</a:t>
            </a:r>
          </a:p>
          <a:p>
            <a:pPr marL="742950" lvl="1" indent="-285750">
              <a:buFont typeface="Courier New" panose="02070309020205020404" pitchFamily="49" charset="0"/>
              <a:buChar char="o"/>
            </a:pPr>
            <a:r>
              <a:rPr lang="en-US" sz="2000" i="1" dirty="0">
                <a:latin typeface="SwissReSans" pitchFamily="34" charset="0"/>
              </a:rPr>
              <a:t>Keep up </a:t>
            </a:r>
            <a:r>
              <a:rPr lang="en-US" sz="2000" dirty="0">
                <a:latin typeface="SwissReSans" pitchFamily="34" charset="0"/>
              </a:rPr>
              <a:t>with their insured’s ever growing business and business needs, </a:t>
            </a:r>
          </a:p>
          <a:p>
            <a:pPr marL="742950" lvl="1" indent="-285750">
              <a:buFont typeface="Courier New" panose="02070309020205020404" pitchFamily="49" charset="0"/>
              <a:buChar char="o"/>
            </a:pPr>
            <a:r>
              <a:rPr lang="en-US" sz="2000" i="1" dirty="0">
                <a:latin typeface="SwissReSans" pitchFamily="34" charset="0"/>
              </a:rPr>
              <a:t>Regularly visit </a:t>
            </a:r>
            <a:r>
              <a:rPr lang="en-US" sz="2000" dirty="0">
                <a:latin typeface="SwissReSans" pitchFamily="34" charset="0"/>
              </a:rPr>
              <a:t>the business, </a:t>
            </a:r>
          </a:p>
          <a:p>
            <a:pPr marL="742950" lvl="1" indent="-285750">
              <a:buFont typeface="Courier New" panose="02070309020205020404" pitchFamily="49" charset="0"/>
              <a:buChar char="o"/>
            </a:pPr>
            <a:r>
              <a:rPr lang="en-US" sz="2000" dirty="0">
                <a:latin typeface="SwissReSans" pitchFamily="34" charset="0"/>
              </a:rPr>
              <a:t>Make </a:t>
            </a:r>
            <a:r>
              <a:rPr lang="en-US" sz="2000" i="1" dirty="0">
                <a:latin typeface="SwissReSans" pitchFamily="34" charset="0"/>
              </a:rPr>
              <a:t>risk assessments</a:t>
            </a:r>
            <a:r>
              <a:rPr lang="en-US" sz="2000" dirty="0">
                <a:latin typeface="SwissReSans" pitchFamily="34" charset="0"/>
              </a:rPr>
              <a:t>, </a:t>
            </a:r>
          </a:p>
          <a:p>
            <a:pPr marL="742950" lvl="1" indent="-285750">
              <a:buFont typeface="Courier New" panose="02070309020205020404" pitchFamily="49" charset="0"/>
              <a:buChar char="o"/>
            </a:pPr>
            <a:r>
              <a:rPr lang="en-US" sz="2000" dirty="0">
                <a:latin typeface="SwissReSans" pitchFamily="34" charset="0"/>
              </a:rPr>
              <a:t>Calculate the </a:t>
            </a:r>
            <a:r>
              <a:rPr lang="en-US" sz="2000" i="1" dirty="0">
                <a:latin typeface="SwissReSans" pitchFamily="34" charset="0"/>
              </a:rPr>
              <a:t>correct limits</a:t>
            </a:r>
            <a:r>
              <a:rPr lang="en-US" sz="2000" dirty="0">
                <a:latin typeface="SwissReSans" pitchFamily="34" charset="0"/>
              </a:rPr>
              <a:t>, </a:t>
            </a:r>
          </a:p>
          <a:p>
            <a:pPr marL="742950" lvl="1" indent="-285750">
              <a:buFont typeface="Courier New" panose="02070309020205020404" pitchFamily="49" charset="0"/>
              <a:buChar char="o"/>
            </a:pPr>
            <a:r>
              <a:rPr lang="en-US" sz="2000" dirty="0">
                <a:latin typeface="SwissReSans" pitchFamily="34" charset="0"/>
              </a:rPr>
              <a:t>Help the insured come up with the </a:t>
            </a:r>
            <a:r>
              <a:rPr lang="en-US" sz="2000" i="1" dirty="0">
                <a:latin typeface="SwissReSans" pitchFamily="34" charset="0"/>
              </a:rPr>
              <a:t>correct amount </a:t>
            </a:r>
            <a:r>
              <a:rPr lang="en-US" sz="2000" dirty="0">
                <a:latin typeface="SwissReSans" pitchFamily="34" charset="0"/>
              </a:rPr>
              <a:t>of business interruption coverage.</a:t>
            </a:r>
          </a:p>
          <a:p>
            <a:pPr marL="742950" lvl="1" indent="-285750">
              <a:buFont typeface="Courier New" panose="02070309020205020404" pitchFamily="49" charset="0"/>
              <a:buChar char="o"/>
            </a:pPr>
            <a:r>
              <a:rPr lang="en-US" sz="2000" dirty="0">
                <a:latin typeface="SwissReSans" pitchFamily="34" charset="0"/>
              </a:rPr>
              <a:t>And that, as a result, the business would be </a:t>
            </a:r>
            <a:r>
              <a:rPr lang="en-US" sz="2000" b="1" i="1" dirty="0">
                <a:latin typeface="SwissReSans" pitchFamily="34" charset="0"/>
              </a:rPr>
              <a:t>“fully insured”</a:t>
            </a:r>
          </a:p>
        </p:txBody>
      </p:sp>
    </p:spTree>
    <p:extLst>
      <p:ext uri="{BB962C8B-B14F-4D97-AF65-F5344CB8AC3E}">
        <p14:creationId xmlns:p14="http://schemas.microsoft.com/office/powerpoint/2010/main" val="181941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An “Unwinnable Position”</a:t>
            </a:r>
          </a:p>
        </p:txBody>
      </p:sp>
      <p:sp>
        <p:nvSpPr>
          <p:cNvPr id="5" name="TextBox 4"/>
          <p:cNvSpPr txBox="1"/>
          <p:nvPr/>
        </p:nvSpPr>
        <p:spPr>
          <a:xfrm>
            <a:off x="990600" y="1524000"/>
            <a:ext cx="7239000" cy="4524315"/>
          </a:xfrm>
          <a:prstGeom prst="rect">
            <a:avLst/>
          </a:prstGeom>
          <a:noFill/>
        </p:spPr>
        <p:txBody>
          <a:bodyPr wrap="square" rtlCol="0">
            <a:spAutoFit/>
          </a:bodyPr>
          <a:lstStyle/>
          <a:p>
            <a:r>
              <a:rPr lang="en-US" sz="2400" dirty="0">
                <a:latin typeface="SwissReSans" pitchFamily="34" charset="0"/>
              </a:rPr>
              <a:t>“I had the pleasure of sitting through several hours of deposition questioning dealing with this one advertisement.  Needless to say, our client was put in the unwinnable position of trying to disagree with their own website and promotional materials.  They had to agree with what was on that pamphlet which defeated one of our best defenses.</a:t>
            </a:r>
          </a:p>
          <a:p>
            <a:endParaRPr lang="en-US" sz="2400" dirty="0">
              <a:latin typeface="SwissReSans" pitchFamily="34" charset="0"/>
            </a:endParaRPr>
          </a:p>
          <a:p>
            <a:r>
              <a:rPr lang="en-US" sz="2400" dirty="0">
                <a:latin typeface="SwissReSans" pitchFamily="34" charset="0"/>
              </a:rPr>
              <a:t>The outcome of that situation was that we probably ended up paying several hundred thousand dollars more in part because of their website/advertisement.”</a:t>
            </a:r>
          </a:p>
        </p:txBody>
      </p:sp>
    </p:spTree>
    <p:extLst>
      <p:ext uri="{BB962C8B-B14F-4D97-AF65-F5344CB8AC3E}">
        <p14:creationId xmlns:p14="http://schemas.microsoft.com/office/powerpoint/2010/main" val="62881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‘An “expert” in the field’</a:t>
            </a:r>
          </a:p>
        </p:txBody>
      </p:sp>
      <p:sp>
        <p:nvSpPr>
          <p:cNvPr id="8" name="TextBox 7"/>
          <p:cNvSpPr txBox="1"/>
          <p:nvPr/>
        </p:nvSpPr>
        <p:spPr>
          <a:xfrm>
            <a:off x="990600" y="1642408"/>
            <a:ext cx="7315200" cy="1938992"/>
          </a:xfrm>
          <a:prstGeom prst="rect">
            <a:avLst/>
          </a:prstGeom>
          <a:noFill/>
        </p:spPr>
        <p:txBody>
          <a:bodyPr wrap="square" rtlCol="0">
            <a:spAutoFit/>
          </a:bodyPr>
          <a:lstStyle/>
          <a:p>
            <a:r>
              <a:rPr lang="en-US" sz="2000" b="1" dirty="0">
                <a:latin typeface="SwissReSans" pitchFamily="34" charset="0"/>
              </a:rPr>
              <a:t>Dental Office Package Policy</a:t>
            </a:r>
          </a:p>
          <a:p>
            <a:pPr marL="285750" indent="-285750">
              <a:buFont typeface="Arial" panose="020B0604020202020204" pitchFamily="34" charset="0"/>
              <a:buChar char="•"/>
            </a:pPr>
            <a:r>
              <a:rPr lang="en-US" sz="2000" dirty="0">
                <a:latin typeface="SwissReSans" pitchFamily="34" charset="0"/>
              </a:rPr>
              <a:t>The insured placed a Dental Office Package Policy.  </a:t>
            </a:r>
          </a:p>
          <a:p>
            <a:pPr marL="285750" indent="-285750">
              <a:buFont typeface="Arial" panose="020B0604020202020204" pitchFamily="34" charset="0"/>
              <a:buChar char="•"/>
            </a:pPr>
            <a:r>
              <a:rPr lang="en-US" sz="2000" dirty="0">
                <a:latin typeface="SwissReSans" pitchFamily="34" charset="0"/>
              </a:rPr>
              <a:t>The customer had a computer crash with loss of data that incurred when an IT contractor was working on the system.  </a:t>
            </a:r>
          </a:p>
          <a:p>
            <a:pPr marL="285750" indent="-285750">
              <a:buFont typeface="Arial" panose="020B0604020202020204" pitchFamily="34" charset="0"/>
              <a:buChar char="•"/>
            </a:pPr>
            <a:r>
              <a:rPr lang="en-US" sz="2000" dirty="0">
                <a:latin typeface="SwissReSans" pitchFamily="34" charset="0"/>
              </a:rPr>
              <a:t>The customer also suffered loss of income and extra expenses. </a:t>
            </a:r>
            <a:endParaRPr lang="en-US" sz="2000" b="1" i="1" dirty="0">
              <a:latin typeface="SwissReSans" pitchFamily="34" charset="0"/>
            </a:endParaRPr>
          </a:p>
        </p:txBody>
      </p:sp>
    </p:spTree>
    <p:extLst>
      <p:ext uri="{BB962C8B-B14F-4D97-AF65-F5344CB8AC3E}">
        <p14:creationId xmlns:p14="http://schemas.microsoft.com/office/powerpoint/2010/main" val="154234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‘An “expert” in the field’</a:t>
            </a:r>
          </a:p>
        </p:txBody>
      </p:sp>
      <p:sp>
        <p:nvSpPr>
          <p:cNvPr id="8" name="TextBox 7"/>
          <p:cNvSpPr txBox="1"/>
          <p:nvPr/>
        </p:nvSpPr>
        <p:spPr>
          <a:xfrm>
            <a:off x="990600" y="1524000"/>
            <a:ext cx="7315200" cy="707886"/>
          </a:xfrm>
          <a:prstGeom prst="rect">
            <a:avLst/>
          </a:prstGeom>
          <a:noFill/>
        </p:spPr>
        <p:txBody>
          <a:bodyPr wrap="square" rtlCol="0">
            <a:spAutoFit/>
          </a:bodyPr>
          <a:lstStyle/>
          <a:p>
            <a:r>
              <a:rPr lang="en-US" sz="2000" b="1" dirty="0">
                <a:latin typeface="SwissReSans" pitchFamily="34" charset="0"/>
              </a:rPr>
              <a:t>In a ‘Forensic Legal Audit’ delivered pre-suit, plaintiff quotes the agency’s website:</a:t>
            </a:r>
            <a:endParaRPr lang="en-US" sz="2000" b="1" i="1" dirty="0">
              <a:latin typeface="SwissReSans" pitchFamily="34" charset="0"/>
            </a:endParaRPr>
          </a:p>
        </p:txBody>
      </p:sp>
      <p:pic>
        <p:nvPicPr>
          <p:cNvPr id="3" name="Picture 2"/>
          <p:cNvPicPr>
            <a:picLocks noChangeAspect="1"/>
          </p:cNvPicPr>
          <p:nvPr/>
        </p:nvPicPr>
        <p:blipFill>
          <a:blip r:embed="rId3"/>
          <a:stretch>
            <a:fillRect/>
          </a:stretch>
        </p:blipFill>
        <p:spPr>
          <a:xfrm>
            <a:off x="914400" y="2343706"/>
            <a:ext cx="7315200" cy="2761694"/>
          </a:xfrm>
          <a:prstGeom prst="rect">
            <a:avLst/>
          </a:prstGeom>
          <a:ln w="12700">
            <a:solidFill>
              <a:srgbClr val="C00000"/>
            </a:solidFill>
          </a:ln>
          <a:effectLst>
            <a:outerShdw blurRad="50800" dist="38100" dir="2700000" algn="tl" rotWithShape="0">
              <a:prstClr val="black">
                <a:alpha val="40000"/>
              </a:prstClr>
            </a:outerShdw>
          </a:effectLst>
        </p:spPr>
      </p:pic>
      <p:sp>
        <p:nvSpPr>
          <p:cNvPr id="4" name="Rectangle 3"/>
          <p:cNvSpPr/>
          <p:nvPr/>
        </p:nvSpPr>
        <p:spPr>
          <a:xfrm>
            <a:off x="6248400" y="3468599"/>
            <a:ext cx="1219200" cy="228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6" name="Rectangle 5"/>
          <p:cNvSpPr/>
          <p:nvPr/>
        </p:nvSpPr>
        <p:spPr>
          <a:xfrm>
            <a:off x="2590800" y="4648200"/>
            <a:ext cx="685800" cy="304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7" name="Rectangle 6"/>
          <p:cNvSpPr/>
          <p:nvPr/>
        </p:nvSpPr>
        <p:spPr>
          <a:xfrm>
            <a:off x="1752600" y="2885995"/>
            <a:ext cx="762000" cy="1620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9" name="Rectangle 8"/>
          <p:cNvSpPr/>
          <p:nvPr/>
        </p:nvSpPr>
        <p:spPr>
          <a:xfrm>
            <a:off x="6248400" y="2428687"/>
            <a:ext cx="762000" cy="2383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246665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‘An “expert” in the field’</a:t>
            </a:r>
          </a:p>
        </p:txBody>
      </p:sp>
      <p:sp>
        <p:nvSpPr>
          <p:cNvPr id="8" name="TextBox 7"/>
          <p:cNvSpPr txBox="1"/>
          <p:nvPr/>
        </p:nvSpPr>
        <p:spPr>
          <a:xfrm>
            <a:off x="990600" y="1657290"/>
            <a:ext cx="7315200" cy="400110"/>
          </a:xfrm>
          <a:prstGeom prst="rect">
            <a:avLst/>
          </a:prstGeom>
          <a:noFill/>
        </p:spPr>
        <p:txBody>
          <a:bodyPr wrap="square" rtlCol="0">
            <a:spAutoFit/>
          </a:bodyPr>
          <a:lstStyle/>
          <a:p>
            <a:r>
              <a:rPr lang="en-US" sz="2000" b="1" dirty="0">
                <a:latin typeface="SwissReSans" pitchFamily="34" charset="0"/>
              </a:rPr>
              <a:t>The discussion continues:</a:t>
            </a:r>
            <a:endParaRPr lang="en-US" sz="2000" b="1" i="1" dirty="0">
              <a:latin typeface="SwissReSans" pitchFamily="34" charset="0"/>
            </a:endParaRPr>
          </a:p>
        </p:txBody>
      </p:sp>
      <p:grpSp>
        <p:nvGrpSpPr>
          <p:cNvPr id="7" name="Group 6"/>
          <p:cNvGrpSpPr/>
          <p:nvPr/>
        </p:nvGrpSpPr>
        <p:grpSpPr>
          <a:xfrm>
            <a:off x="914400" y="2664102"/>
            <a:ext cx="7315200" cy="1223836"/>
            <a:chOff x="914400" y="2664102"/>
            <a:chExt cx="7315200" cy="1223836"/>
          </a:xfrm>
        </p:grpSpPr>
        <p:pic>
          <p:nvPicPr>
            <p:cNvPr id="4" name="Picture 3"/>
            <p:cNvPicPr>
              <a:picLocks noChangeAspect="1"/>
            </p:cNvPicPr>
            <p:nvPr/>
          </p:nvPicPr>
          <p:blipFill>
            <a:blip r:embed="rId3"/>
            <a:stretch>
              <a:fillRect/>
            </a:stretch>
          </p:blipFill>
          <p:spPr>
            <a:xfrm>
              <a:off x="914400" y="2664102"/>
              <a:ext cx="7315200" cy="1223836"/>
            </a:xfrm>
            <a:prstGeom prst="rect">
              <a:avLst/>
            </a:prstGeom>
            <a:ln w="12700">
              <a:solidFill>
                <a:srgbClr val="C00000"/>
              </a:solidFill>
            </a:ln>
            <a:effectLst>
              <a:outerShdw blurRad="50800" dist="38100" dir="2700000" algn="tl" rotWithShape="0">
                <a:prstClr val="black">
                  <a:alpha val="40000"/>
                </a:prstClr>
              </a:outerShdw>
            </a:effectLst>
          </p:spPr>
        </p:pic>
        <p:sp>
          <p:nvSpPr>
            <p:cNvPr id="6" name="Freeform 5"/>
            <p:cNvSpPr/>
            <p:nvPr/>
          </p:nvSpPr>
          <p:spPr>
            <a:xfrm>
              <a:off x="2308380" y="3395429"/>
              <a:ext cx="728963" cy="217410"/>
            </a:xfrm>
            <a:custGeom>
              <a:avLst/>
              <a:gdLst>
                <a:gd name="connsiteX0" fmla="*/ 0 w 728963"/>
                <a:gd name="connsiteY0" fmla="*/ 191833 h 217410"/>
                <a:gd name="connsiteX1" fmla="*/ 0 w 728963"/>
                <a:gd name="connsiteY1" fmla="*/ 191833 h 217410"/>
                <a:gd name="connsiteX2" fmla="*/ 6395 w 728963"/>
                <a:gd name="connsiteY2" fmla="*/ 134283 h 217410"/>
                <a:gd name="connsiteX3" fmla="*/ 19184 w 728963"/>
                <a:gd name="connsiteY3" fmla="*/ 95916 h 217410"/>
                <a:gd name="connsiteX4" fmla="*/ 38367 w 728963"/>
                <a:gd name="connsiteY4" fmla="*/ 19184 h 217410"/>
                <a:gd name="connsiteX5" fmla="*/ 57550 w 728963"/>
                <a:gd name="connsiteY5" fmla="*/ 0 h 217410"/>
                <a:gd name="connsiteX6" fmla="*/ 179044 w 728963"/>
                <a:gd name="connsiteY6" fmla="*/ 6395 h 217410"/>
                <a:gd name="connsiteX7" fmla="*/ 204621 w 728963"/>
                <a:gd name="connsiteY7" fmla="*/ 12789 h 217410"/>
                <a:gd name="connsiteX8" fmla="*/ 274960 w 728963"/>
                <a:gd name="connsiteY8" fmla="*/ 19184 h 217410"/>
                <a:gd name="connsiteX9" fmla="*/ 300537 w 728963"/>
                <a:gd name="connsiteY9" fmla="*/ 25578 h 217410"/>
                <a:gd name="connsiteX10" fmla="*/ 319721 w 728963"/>
                <a:gd name="connsiteY10" fmla="*/ 31972 h 217410"/>
                <a:gd name="connsiteX11" fmla="*/ 364482 w 728963"/>
                <a:gd name="connsiteY11" fmla="*/ 38367 h 217410"/>
                <a:gd name="connsiteX12" fmla="*/ 409242 w 728963"/>
                <a:gd name="connsiteY12" fmla="*/ 51156 h 217410"/>
                <a:gd name="connsiteX13" fmla="*/ 473186 w 728963"/>
                <a:gd name="connsiteY13" fmla="*/ 57550 h 217410"/>
                <a:gd name="connsiteX14" fmla="*/ 575497 w 728963"/>
                <a:gd name="connsiteY14" fmla="*/ 51156 h 217410"/>
                <a:gd name="connsiteX15" fmla="*/ 613863 w 728963"/>
                <a:gd name="connsiteY15" fmla="*/ 38367 h 217410"/>
                <a:gd name="connsiteX16" fmla="*/ 716174 w 728963"/>
                <a:gd name="connsiteY16" fmla="*/ 31972 h 217410"/>
                <a:gd name="connsiteX17" fmla="*/ 728963 w 728963"/>
                <a:gd name="connsiteY17" fmla="*/ 51156 h 217410"/>
                <a:gd name="connsiteX18" fmla="*/ 709779 w 728963"/>
                <a:gd name="connsiteY18" fmla="*/ 185438 h 217410"/>
                <a:gd name="connsiteX19" fmla="*/ 703385 w 728963"/>
                <a:gd name="connsiteY19" fmla="*/ 204621 h 217410"/>
                <a:gd name="connsiteX20" fmla="*/ 684202 w 728963"/>
                <a:gd name="connsiteY20" fmla="*/ 211016 h 217410"/>
                <a:gd name="connsiteX21" fmla="*/ 639441 w 728963"/>
                <a:gd name="connsiteY21" fmla="*/ 217410 h 217410"/>
                <a:gd name="connsiteX22" fmla="*/ 543525 w 728963"/>
                <a:gd name="connsiteY22" fmla="*/ 211016 h 217410"/>
                <a:gd name="connsiteX23" fmla="*/ 511553 w 728963"/>
                <a:gd name="connsiteY23" fmla="*/ 204621 h 217410"/>
                <a:gd name="connsiteX24" fmla="*/ 255777 w 728963"/>
                <a:gd name="connsiteY24" fmla="*/ 211016 h 217410"/>
                <a:gd name="connsiteX25" fmla="*/ 102311 w 728963"/>
                <a:gd name="connsiteY25" fmla="*/ 204621 h 217410"/>
                <a:gd name="connsiteX26" fmla="*/ 44761 w 728963"/>
                <a:gd name="connsiteY26" fmla="*/ 166255 h 217410"/>
                <a:gd name="connsiteX27" fmla="*/ 0 w 728963"/>
                <a:gd name="connsiteY27" fmla="*/ 191833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8963" h="217410">
                  <a:moveTo>
                    <a:pt x="0" y="191833"/>
                  </a:moveTo>
                  <a:lnTo>
                    <a:pt x="0" y="191833"/>
                  </a:lnTo>
                  <a:cubicBezTo>
                    <a:pt x="2132" y="172650"/>
                    <a:pt x="2610" y="153210"/>
                    <a:pt x="6395" y="134283"/>
                  </a:cubicBezTo>
                  <a:cubicBezTo>
                    <a:pt x="9039" y="121064"/>
                    <a:pt x="19184" y="95916"/>
                    <a:pt x="19184" y="95916"/>
                  </a:cubicBezTo>
                  <a:cubicBezTo>
                    <a:pt x="21298" y="83234"/>
                    <a:pt x="28233" y="29319"/>
                    <a:pt x="38367" y="19184"/>
                  </a:cubicBezTo>
                  <a:lnTo>
                    <a:pt x="57550" y="0"/>
                  </a:lnTo>
                  <a:cubicBezTo>
                    <a:pt x="98048" y="2132"/>
                    <a:pt x="138642" y="2882"/>
                    <a:pt x="179044" y="6395"/>
                  </a:cubicBezTo>
                  <a:cubicBezTo>
                    <a:pt x="187799" y="7156"/>
                    <a:pt x="195910" y="11628"/>
                    <a:pt x="204621" y="12789"/>
                  </a:cubicBezTo>
                  <a:cubicBezTo>
                    <a:pt x="227958" y="15901"/>
                    <a:pt x="251514" y="17052"/>
                    <a:pt x="274960" y="19184"/>
                  </a:cubicBezTo>
                  <a:cubicBezTo>
                    <a:pt x="283486" y="21315"/>
                    <a:pt x="292087" y="23164"/>
                    <a:pt x="300537" y="25578"/>
                  </a:cubicBezTo>
                  <a:cubicBezTo>
                    <a:pt x="307018" y="27430"/>
                    <a:pt x="313111" y="30650"/>
                    <a:pt x="319721" y="31972"/>
                  </a:cubicBezTo>
                  <a:cubicBezTo>
                    <a:pt x="334500" y="34928"/>
                    <a:pt x="349562" y="36235"/>
                    <a:pt x="364482" y="38367"/>
                  </a:cubicBezTo>
                  <a:cubicBezTo>
                    <a:pt x="378142" y="42920"/>
                    <a:pt x="395198" y="49150"/>
                    <a:pt x="409242" y="51156"/>
                  </a:cubicBezTo>
                  <a:cubicBezTo>
                    <a:pt x="430448" y="54185"/>
                    <a:pt x="451871" y="55419"/>
                    <a:pt x="473186" y="57550"/>
                  </a:cubicBezTo>
                  <a:cubicBezTo>
                    <a:pt x="507290" y="55419"/>
                    <a:pt x="541640" y="55773"/>
                    <a:pt x="575497" y="51156"/>
                  </a:cubicBezTo>
                  <a:cubicBezTo>
                    <a:pt x="588854" y="49335"/>
                    <a:pt x="613863" y="38367"/>
                    <a:pt x="613863" y="38367"/>
                  </a:cubicBezTo>
                  <a:cubicBezTo>
                    <a:pt x="651066" y="13566"/>
                    <a:pt x="643843" y="12683"/>
                    <a:pt x="716174" y="31972"/>
                  </a:cubicBezTo>
                  <a:cubicBezTo>
                    <a:pt x="723600" y="33952"/>
                    <a:pt x="724700" y="44761"/>
                    <a:pt x="728963" y="51156"/>
                  </a:cubicBezTo>
                  <a:cubicBezTo>
                    <a:pt x="693722" y="104016"/>
                    <a:pt x="722284" y="54141"/>
                    <a:pt x="709779" y="185438"/>
                  </a:cubicBezTo>
                  <a:cubicBezTo>
                    <a:pt x="709140" y="192148"/>
                    <a:pt x="708151" y="199855"/>
                    <a:pt x="703385" y="204621"/>
                  </a:cubicBezTo>
                  <a:cubicBezTo>
                    <a:pt x="698619" y="209387"/>
                    <a:pt x="690811" y="209694"/>
                    <a:pt x="684202" y="211016"/>
                  </a:cubicBezTo>
                  <a:cubicBezTo>
                    <a:pt x="669423" y="213972"/>
                    <a:pt x="654361" y="215279"/>
                    <a:pt x="639441" y="217410"/>
                  </a:cubicBezTo>
                  <a:cubicBezTo>
                    <a:pt x="607469" y="215279"/>
                    <a:pt x="575409" y="214204"/>
                    <a:pt x="543525" y="211016"/>
                  </a:cubicBezTo>
                  <a:cubicBezTo>
                    <a:pt x="532711" y="209935"/>
                    <a:pt x="522421" y="204621"/>
                    <a:pt x="511553" y="204621"/>
                  </a:cubicBezTo>
                  <a:cubicBezTo>
                    <a:pt x="426268" y="204621"/>
                    <a:pt x="341036" y="208884"/>
                    <a:pt x="255777" y="211016"/>
                  </a:cubicBezTo>
                  <a:cubicBezTo>
                    <a:pt x="204622" y="208884"/>
                    <a:pt x="152814" y="213038"/>
                    <a:pt x="102311" y="204621"/>
                  </a:cubicBezTo>
                  <a:cubicBezTo>
                    <a:pt x="63936" y="198225"/>
                    <a:pt x="73540" y="175848"/>
                    <a:pt x="44761" y="166255"/>
                  </a:cubicBezTo>
                  <a:cubicBezTo>
                    <a:pt x="-1693" y="150770"/>
                    <a:pt x="7460" y="187570"/>
                    <a:pt x="0" y="191833"/>
                  </a:cubicBez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9" name="Freeform 8"/>
            <p:cNvSpPr/>
            <p:nvPr/>
          </p:nvSpPr>
          <p:spPr>
            <a:xfrm>
              <a:off x="4572000" y="2971800"/>
              <a:ext cx="728963" cy="217410"/>
            </a:xfrm>
            <a:custGeom>
              <a:avLst/>
              <a:gdLst>
                <a:gd name="connsiteX0" fmla="*/ 0 w 728963"/>
                <a:gd name="connsiteY0" fmla="*/ 191833 h 217410"/>
                <a:gd name="connsiteX1" fmla="*/ 0 w 728963"/>
                <a:gd name="connsiteY1" fmla="*/ 191833 h 217410"/>
                <a:gd name="connsiteX2" fmla="*/ 6395 w 728963"/>
                <a:gd name="connsiteY2" fmla="*/ 134283 h 217410"/>
                <a:gd name="connsiteX3" fmla="*/ 19184 w 728963"/>
                <a:gd name="connsiteY3" fmla="*/ 95916 h 217410"/>
                <a:gd name="connsiteX4" fmla="*/ 38367 w 728963"/>
                <a:gd name="connsiteY4" fmla="*/ 19184 h 217410"/>
                <a:gd name="connsiteX5" fmla="*/ 57550 w 728963"/>
                <a:gd name="connsiteY5" fmla="*/ 0 h 217410"/>
                <a:gd name="connsiteX6" fmla="*/ 179044 w 728963"/>
                <a:gd name="connsiteY6" fmla="*/ 6395 h 217410"/>
                <a:gd name="connsiteX7" fmla="*/ 204621 w 728963"/>
                <a:gd name="connsiteY7" fmla="*/ 12789 h 217410"/>
                <a:gd name="connsiteX8" fmla="*/ 274960 w 728963"/>
                <a:gd name="connsiteY8" fmla="*/ 19184 h 217410"/>
                <a:gd name="connsiteX9" fmla="*/ 300537 w 728963"/>
                <a:gd name="connsiteY9" fmla="*/ 25578 h 217410"/>
                <a:gd name="connsiteX10" fmla="*/ 319721 w 728963"/>
                <a:gd name="connsiteY10" fmla="*/ 31972 h 217410"/>
                <a:gd name="connsiteX11" fmla="*/ 364482 w 728963"/>
                <a:gd name="connsiteY11" fmla="*/ 38367 h 217410"/>
                <a:gd name="connsiteX12" fmla="*/ 409242 w 728963"/>
                <a:gd name="connsiteY12" fmla="*/ 51156 h 217410"/>
                <a:gd name="connsiteX13" fmla="*/ 473186 w 728963"/>
                <a:gd name="connsiteY13" fmla="*/ 57550 h 217410"/>
                <a:gd name="connsiteX14" fmla="*/ 575497 w 728963"/>
                <a:gd name="connsiteY14" fmla="*/ 51156 h 217410"/>
                <a:gd name="connsiteX15" fmla="*/ 613863 w 728963"/>
                <a:gd name="connsiteY15" fmla="*/ 38367 h 217410"/>
                <a:gd name="connsiteX16" fmla="*/ 716174 w 728963"/>
                <a:gd name="connsiteY16" fmla="*/ 31972 h 217410"/>
                <a:gd name="connsiteX17" fmla="*/ 728963 w 728963"/>
                <a:gd name="connsiteY17" fmla="*/ 51156 h 217410"/>
                <a:gd name="connsiteX18" fmla="*/ 709779 w 728963"/>
                <a:gd name="connsiteY18" fmla="*/ 185438 h 217410"/>
                <a:gd name="connsiteX19" fmla="*/ 703385 w 728963"/>
                <a:gd name="connsiteY19" fmla="*/ 204621 h 217410"/>
                <a:gd name="connsiteX20" fmla="*/ 684202 w 728963"/>
                <a:gd name="connsiteY20" fmla="*/ 211016 h 217410"/>
                <a:gd name="connsiteX21" fmla="*/ 639441 w 728963"/>
                <a:gd name="connsiteY21" fmla="*/ 217410 h 217410"/>
                <a:gd name="connsiteX22" fmla="*/ 543525 w 728963"/>
                <a:gd name="connsiteY22" fmla="*/ 211016 h 217410"/>
                <a:gd name="connsiteX23" fmla="*/ 511553 w 728963"/>
                <a:gd name="connsiteY23" fmla="*/ 204621 h 217410"/>
                <a:gd name="connsiteX24" fmla="*/ 255777 w 728963"/>
                <a:gd name="connsiteY24" fmla="*/ 211016 h 217410"/>
                <a:gd name="connsiteX25" fmla="*/ 102311 w 728963"/>
                <a:gd name="connsiteY25" fmla="*/ 204621 h 217410"/>
                <a:gd name="connsiteX26" fmla="*/ 44761 w 728963"/>
                <a:gd name="connsiteY26" fmla="*/ 166255 h 217410"/>
                <a:gd name="connsiteX27" fmla="*/ 0 w 728963"/>
                <a:gd name="connsiteY27" fmla="*/ 191833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8963" h="217410">
                  <a:moveTo>
                    <a:pt x="0" y="191833"/>
                  </a:moveTo>
                  <a:lnTo>
                    <a:pt x="0" y="191833"/>
                  </a:lnTo>
                  <a:cubicBezTo>
                    <a:pt x="2132" y="172650"/>
                    <a:pt x="2610" y="153210"/>
                    <a:pt x="6395" y="134283"/>
                  </a:cubicBezTo>
                  <a:cubicBezTo>
                    <a:pt x="9039" y="121064"/>
                    <a:pt x="19184" y="95916"/>
                    <a:pt x="19184" y="95916"/>
                  </a:cubicBezTo>
                  <a:cubicBezTo>
                    <a:pt x="21298" y="83234"/>
                    <a:pt x="28233" y="29319"/>
                    <a:pt x="38367" y="19184"/>
                  </a:cubicBezTo>
                  <a:lnTo>
                    <a:pt x="57550" y="0"/>
                  </a:lnTo>
                  <a:cubicBezTo>
                    <a:pt x="98048" y="2132"/>
                    <a:pt x="138642" y="2882"/>
                    <a:pt x="179044" y="6395"/>
                  </a:cubicBezTo>
                  <a:cubicBezTo>
                    <a:pt x="187799" y="7156"/>
                    <a:pt x="195910" y="11628"/>
                    <a:pt x="204621" y="12789"/>
                  </a:cubicBezTo>
                  <a:cubicBezTo>
                    <a:pt x="227958" y="15901"/>
                    <a:pt x="251514" y="17052"/>
                    <a:pt x="274960" y="19184"/>
                  </a:cubicBezTo>
                  <a:cubicBezTo>
                    <a:pt x="283486" y="21315"/>
                    <a:pt x="292087" y="23164"/>
                    <a:pt x="300537" y="25578"/>
                  </a:cubicBezTo>
                  <a:cubicBezTo>
                    <a:pt x="307018" y="27430"/>
                    <a:pt x="313111" y="30650"/>
                    <a:pt x="319721" y="31972"/>
                  </a:cubicBezTo>
                  <a:cubicBezTo>
                    <a:pt x="334500" y="34928"/>
                    <a:pt x="349562" y="36235"/>
                    <a:pt x="364482" y="38367"/>
                  </a:cubicBezTo>
                  <a:cubicBezTo>
                    <a:pt x="378142" y="42920"/>
                    <a:pt x="395198" y="49150"/>
                    <a:pt x="409242" y="51156"/>
                  </a:cubicBezTo>
                  <a:cubicBezTo>
                    <a:pt x="430448" y="54185"/>
                    <a:pt x="451871" y="55419"/>
                    <a:pt x="473186" y="57550"/>
                  </a:cubicBezTo>
                  <a:cubicBezTo>
                    <a:pt x="507290" y="55419"/>
                    <a:pt x="541640" y="55773"/>
                    <a:pt x="575497" y="51156"/>
                  </a:cubicBezTo>
                  <a:cubicBezTo>
                    <a:pt x="588854" y="49335"/>
                    <a:pt x="613863" y="38367"/>
                    <a:pt x="613863" y="38367"/>
                  </a:cubicBezTo>
                  <a:cubicBezTo>
                    <a:pt x="651066" y="13566"/>
                    <a:pt x="643843" y="12683"/>
                    <a:pt x="716174" y="31972"/>
                  </a:cubicBezTo>
                  <a:cubicBezTo>
                    <a:pt x="723600" y="33952"/>
                    <a:pt x="724700" y="44761"/>
                    <a:pt x="728963" y="51156"/>
                  </a:cubicBezTo>
                  <a:cubicBezTo>
                    <a:pt x="693722" y="104016"/>
                    <a:pt x="722284" y="54141"/>
                    <a:pt x="709779" y="185438"/>
                  </a:cubicBezTo>
                  <a:cubicBezTo>
                    <a:pt x="709140" y="192148"/>
                    <a:pt x="708151" y="199855"/>
                    <a:pt x="703385" y="204621"/>
                  </a:cubicBezTo>
                  <a:cubicBezTo>
                    <a:pt x="698619" y="209387"/>
                    <a:pt x="690811" y="209694"/>
                    <a:pt x="684202" y="211016"/>
                  </a:cubicBezTo>
                  <a:cubicBezTo>
                    <a:pt x="669423" y="213972"/>
                    <a:pt x="654361" y="215279"/>
                    <a:pt x="639441" y="217410"/>
                  </a:cubicBezTo>
                  <a:cubicBezTo>
                    <a:pt x="607469" y="215279"/>
                    <a:pt x="575409" y="214204"/>
                    <a:pt x="543525" y="211016"/>
                  </a:cubicBezTo>
                  <a:cubicBezTo>
                    <a:pt x="532711" y="209935"/>
                    <a:pt x="522421" y="204621"/>
                    <a:pt x="511553" y="204621"/>
                  </a:cubicBezTo>
                  <a:cubicBezTo>
                    <a:pt x="426268" y="204621"/>
                    <a:pt x="341036" y="208884"/>
                    <a:pt x="255777" y="211016"/>
                  </a:cubicBezTo>
                  <a:cubicBezTo>
                    <a:pt x="204622" y="208884"/>
                    <a:pt x="152814" y="213038"/>
                    <a:pt x="102311" y="204621"/>
                  </a:cubicBezTo>
                  <a:cubicBezTo>
                    <a:pt x="63936" y="198225"/>
                    <a:pt x="73540" y="175848"/>
                    <a:pt x="44761" y="166255"/>
                  </a:cubicBezTo>
                  <a:cubicBezTo>
                    <a:pt x="-1693" y="150770"/>
                    <a:pt x="7460" y="187570"/>
                    <a:pt x="0" y="191833"/>
                  </a:cubicBez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grpSp>
    </p:spTree>
    <p:extLst>
      <p:ext uri="{BB962C8B-B14F-4D97-AF65-F5344CB8AC3E}">
        <p14:creationId xmlns:p14="http://schemas.microsoft.com/office/powerpoint/2010/main" val="8297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5AF1-C459-45D9-A66B-EA2911167415}"/>
              </a:ext>
            </a:extLst>
          </p:cNvPr>
          <p:cNvSpPr>
            <a:spLocks noGrp="1"/>
          </p:cNvSpPr>
          <p:nvPr>
            <p:ph type="title"/>
          </p:nvPr>
        </p:nvSpPr>
        <p:spPr/>
        <p:txBody>
          <a:bodyPr/>
          <a:lstStyle/>
          <a:p>
            <a:r>
              <a:rPr lang="en-US" dirty="0"/>
              <a:t>Administrative Details</a:t>
            </a:r>
          </a:p>
        </p:txBody>
      </p:sp>
      <p:sp>
        <p:nvSpPr>
          <p:cNvPr id="3" name="Content Placeholder 2">
            <a:extLst>
              <a:ext uri="{FF2B5EF4-FFF2-40B4-BE49-F238E27FC236}">
                <a16:creationId xmlns:a16="http://schemas.microsoft.com/office/drawing/2014/main" id="{17D19F4D-C6E9-4C59-B4D6-881B2335D73A}"/>
              </a:ext>
            </a:extLst>
          </p:cNvPr>
          <p:cNvSpPr>
            <a:spLocks noGrp="1"/>
          </p:cNvSpPr>
          <p:nvPr>
            <p:ph idx="1"/>
          </p:nvPr>
        </p:nvSpPr>
        <p:spPr>
          <a:xfrm>
            <a:off x="533400" y="1600200"/>
            <a:ext cx="8229600" cy="4525963"/>
          </a:xfrm>
        </p:spPr>
        <p:txBody>
          <a:bodyPr>
            <a:normAutofit/>
          </a:bodyPr>
          <a:lstStyle/>
          <a:p>
            <a:r>
              <a:rPr lang="en-US" sz="2400" dirty="0"/>
              <a:t>Attendees are in listen only mode. </a:t>
            </a:r>
          </a:p>
          <a:p>
            <a:r>
              <a:rPr lang="en-US" sz="2400" dirty="0"/>
              <a:t>Questions? Please use the </a:t>
            </a:r>
            <a:r>
              <a:rPr lang="en-US" sz="2400" dirty="0" err="1"/>
              <a:t>Gotowebinar</a:t>
            </a:r>
            <a:r>
              <a:rPr lang="en-US" sz="2400" dirty="0"/>
              <a:t> questions feature in the upper right and we will do our best to respond.</a:t>
            </a:r>
          </a:p>
          <a:p>
            <a:r>
              <a:rPr lang="en-US" sz="2400" dirty="0"/>
              <a:t>For panelist questions after the webinar: </a:t>
            </a:r>
          </a:p>
          <a:p>
            <a:pPr lvl="1"/>
            <a:r>
              <a:rPr lang="en-US" sz="1800" dirty="0"/>
              <a:t>Ron Berg- </a:t>
            </a:r>
            <a:r>
              <a:rPr lang="en-US" sz="1800" dirty="0">
                <a:solidFill>
                  <a:schemeClr val="tx2"/>
                </a:solidFill>
                <a:hlinkClick r:id="rId2"/>
              </a:rPr>
              <a:t>RonBerg@iiaba.net</a:t>
            </a:r>
            <a:endParaRPr lang="en-US" sz="1800" dirty="0">
              <a:solidFill>
                <a:schemeClr val="tx2"/>
              </a:solidFill>
            </a:endParaRPr>
          </a:p>
          <a:p>
            <a:pPr lvl="1"/>
            <a:r>
              <a:rPr lang="en-US" sz="1800" dirty="0"/>
              <a:t>Matt Davis- </a:t>
            </a:r>
            <a:r>
              <a:rPr lang="en-US" sz="1800" u="sng" dirty="0">
                <a:hlinkClick r:id="rId3"/>
              </a:rPr>
              <a:t>Matthew_Davis@swissre.com</a:t>
            </a:r>
            <a:endParaRPr lang="en-US" sz="1800" u="sng" dirty="0"/>
          </a:p>
          <a:p>
            <a:pPr lvl="1"/>
            <a:r>
              <a:rPr lang="en-US" sz="1800" dirty="0"/>
              <a:t>Jim Keidel- </a:t>
            </a:r>
            <a:r>
              <a:rPr lang="en-US" sz="1800" u="sng" dirty="0">
                <a:hlinkClick r:id="rId4"/>
              </a:rPr>
              <a:t>jkeidel@kwcllp.com</a:t>
            </a:r>
            <a:endParaRPr lang="en-US" sz="1800" dirty="0"/>
          </a:p>
          <a:p>
            <a:pPr lvl="1"/>
            <a:r>
              <a:rPr lang="en-US" sz="1800" dirty="0"/>
              <a:t>Richard Lund- </a:t>
            </a:r>
            <a:r>
              <a:rPr lang="en-US" sz="1800" u="sng" dirty="0">
                <a:solidFill>
                  <a:srgbClr val="0033CC"/>
                </a:solidFill>
              </a:rPr>
              <a:t>Richard_Lund@swissre.com</a:t>
            </a:r>
          </a:p>
          <a:p>
            <a:r>
              <a:rPr lang="en-US" sz="2400" dirty="0"/>
              <a:t>No CE or loss control credit for listening to today’s discussion.</a:t>
            </a:r>
          </a:p>
          <a:p>
            <a:r>
              <a:rPr lang="en-US" sz="2400" dirty="0"/>
              <a:t>The slides and audio will be available on E&amp;O Happens soon.</a:t>
            </a:r>
          </a:p>
          <a:p>
            <a:pPr marL="0" indent="0">
              <a:buNone/>
            </a:pPr>
            <a:endParaRPr lang="en-US" sz="2400" b="1" dirty="0"/>
          </a:p>
          <a:p>
            <a:endParaRPr lang="en-US" b="1" dirty="0"/>
          </a:p>
        </p:txBody>
      </p:sp>
    </p:spTree>
    <p:extLst>
      <p:ext uri="{BB962C8B-B14F-4D97-AF65-F5344CB8AC3E}">
        <p14:creationId xmlns:p14="http://schemas.microsoft.com/office/powerpoint/2010/main" val="123770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 tailor-made policy for you…”</a:t>
            </a:r>
          </a:p>
        </p:txBody>
      </p:sp>
      <p:pic>
        <p:nvPicPr>
          <p:cNvPr id="4" name="Picture 3"/>
          <p:cNvPicPr>
            <a:picLocks noChangeAspect="1"/>
          </p:cNvPicPr>
          <p:nvPr/>
        </p:nvPicPr>
        <p:blipFill>
          <a:blip r:embed="rId3"/>
          <a:stretch>
            <a:fillRect/>
          </a:stretch>
        </p:blipFill>
        <p:spPr>
          <a:xfrm>
            <a:off x="1143001" y="1523999"/>
            <a:ext cx="6858000" cy="4459111"/>
          </a:xfrm>
          <a:prstGeom prst="rect">
            <a:avLst/>
          </a:prstGeom>
          <a:ln w="12700">
            <a:solidFill>
              <a:srgbClr val="C00000"/>
            </a:solidFill>
          </a:ln>
          <a:effectLst>
            <a:outerShdw blurRad="50800" dist="38100" dir="2700000" algn="tl" rotWithShape="0">
              <a:prstClr val="black">
                <a:alpha val="40000"/>
              </a:prstClr>
            </a:outerShdw>
          </a:effectLst>
        </p:spPr>
      </p:pic>
      <p:grpSp>
        <p:nvGrpSpPr>
          <p:cNvPr id="6" name="Group 5"/>
          <p:cNvGrpSpPr/>
          <p:nvPr/>
        </p:nvGrpSpPr>
        <p:grpSpPr>
          <a:xfrm>
            <a:off x="1981200" y="2551753"/>
            <a:ext cx="5715000" cy="3315648"/>
            <a:chOff x="1981200" y="2590800"/>
            <a:chExt cx="5943600" cy="3429000"/>
          </a:xfrm>
        </p:grpSpPr>
        <p:sp>
          <p:nvSpPr>
            <p:cNvPr id="7" name="Rectangle 6"/>
            <p:cNvSpPr/>
            <p:nvPr/>
          </p:nvSpPr>
          <p:spPr>
            <a:xfrm>
              <a:off x="1981200" y="2590800"/>
              <a:ext cx="609600"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Rectangle 7"/>
            <p:cNvSpPr/>
            <p:nvPr/>
          </p:nvSpPr>
          <p:spPr>
            <a:xfrm>
              <a:off x="5132900" y="2590800"/>
              <a:ext cx="658300"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9" name="Rectangle 8"/>
            <p:cNvSpPr/>
            <p:nvPr/>
          </p:nvSpPr>
          <p:spPr>
            <a:xfrm>
              <a:off x="2286000" y="3429000"/>
              <a:ext cx="685800"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0" name="Rectangle 9"/>
            <p:cNvSpPr/>
            <p:nvPr/>
          </p:nvSpPr>
          <p:spPr>
            <a:xfrm>
              <a:off x="2743200" y="3809999"/>
              <a:ext cx="609600"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1" name="Rectangle 10"/>
            <p:cNvSpPr/>
            <p:nvPr/>
          </p:nvSpPr>
          <p:spPr>
            <a:xfrm>
              <a:off x="4572000" y="5791200"/>
              <a:ext cx="3352800" cy="228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grpSp>
      <p:sp>
        <p:nvSpPr>
          <p:cNvPr id="12" name="Rectangle 11"/>
          <p:cNvSpPr/>
          <p:nvPr/>
        </p:nvSpPr>
        <p:spPr>
          <a:xfrm>
            <a:off x="3657600" y="1828800"/>
            <a:ext cx="533400"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3" name="Rectangle 12"/>
          <p:cNvSpPr/>
          <p:nvPr/>
        </p:nvSpPr>
        <p:spPr>
          <a:xfrm>
            <a:off x="5817577" y="2209800"/>
            <a:ext cx="430823" cy="2286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155688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t>
            </a:r>
            <a:r>
              <a:rPr lang="en-US" sz="3200" dirty="0"/>
              <a:t>…expert advice…from a trusted partner</a:t>
            </a:r>
            <a:r>
              <a:rPr lang="en-US" sz="4000" dirty="0"/>
              <a:t>”</a:t>
            </a:r>
          </a:p>
        </p:txBody>
      </p:sp>
      <p:grpSp>
        <p:nvGrpSpPr>
          <p:cNvPr id="14" name="Group 13"/>
          <p:cNvGrpSpPr>
            <a:grpSpLocks noChangeAspect="1"/>
          </p:cNvGrpSpPr>
          <p:nvPr/>
        </p:nvGrpSpPr>
        <p:grpSpPr>
          <a:xfrm>
            <a:off x="1295401" y="1600200"/>
            <a:ext cx="6463759" cy="4480560"/>
            <a:chOff x="1295400" y="1447800"/>
            <a:chExt cx="6705600" cy="4648200"/>
          </a:xfrm>
        </p:grpSpPr>
        <p:pic>
          <p:nvPicPr>
            <p:cNvPr id="15" name="Picture 14"/>
            <p:cNvPicPr>
              <a:picLocks noChangeAspect="1"/>
            </p:cNvPicPr>
            <p:nvPr/>
          </p:nvPicPr>
          <p:blipFill rotWithShape="1">
            <a:blip r:embed="rId3"/>
            <a:srcRect l="14166" t="10000" r="12500" b="8666"/>
            <a:stretch/>
          </p:blipFill>
          <p:spPr>
            <a:xfrm>
              <a:off x="1295400" y="1447800"/>
              <a:ext cx="6705600" cy="4648200"/>
            </a:xfrm>
            <a:prstGeom prst="rect">
              <a:avLst/>
            </a:prstGeom>
            <a:ln w="12700">
              <a:solidFill>
                <a:srgbClr val="C00000"/>
              </a:solidFill>
            </a:ln>
            <a:effectLst>
              <a:outerShdw blurRad="50800" dist="38100" dir="2700000" algn="tl" rotWithShape="0">
                <a:prstClr val="black">
                  <a:alpha val="40000"/>
                </a:prstClr>
              </a:outerShdw>
            </a:effectLst>
          </p:spPr>
        </p:pic>
        <p:sp>
          <p:nvSpPr>
            <p:cNvPr id="16" name="Rectangle 15"/>
            <p:cNvSpPr/>
            <p:nvPr/>
          </p:nvSpPr>
          <p:spPr>
            <a:xfrm>
              <a:off x="6324600" y="3124200"/>
              <a:ext cx="9906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7" name="Rectangle 16"/>
            <p:cNvSpPr/>
            <p:nvPr/>
          </p:nvSpPr>
          <p:spPr>
            <a:xfrm>
              <a:off x="1371600" y="3543300"/>
              <a:ext cx="1981200" cy="1905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8" name="Rectangle 17"/>
            <p:cNvSpPr/>
            <p:nvPr/>
          </p:nvSpPr>
          <p:spPr>
            <a:xfrm>
              <a:off x="2438400" y="4267200"/>
              <a:ext cx="20574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9" name="Rectangle 18"/>
            <p:cNvSpPr/>
            <p:nvPr/>
          </p:nvSpPr>
          <p:spPr>
            <a:xfrm>
              <a:off x="6324600" y="5410200"/>
              <a:ext cx="16002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0" name="Rectangle 19"/>
            <p:cNvSpPr/>
            <p:nvPr/>
          </p:nvSpPr>
          <p:spPr>
            <a:xfrm>
              <a:off x="2432538" y="5791200"/>
              <a:ext cx="539262"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1" name="Rectangle 20"/>
            <p:cNvSpPr/>
            <p:nvPr/>
          </p:nvSpPr>
          <p:spPr>
            <a:xfrm>
              <a:off x="4800600" y="4267200"/>
              <a:ext cx="539262"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2" name="Rectangle 21"/>
            <p:cNvSpPr/>
            <p:nvPr/>
          </p:nvSpPr>
          <p:spPr>
            <a:xfrm>
              <a:off x="3733800" y="1600200"/>
              <a:ext cx="19050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3" name="Rectangle 22"/>
            <p:cNvSpPr/>
            <p:nvPr/>
          </p:nvSpPr>
          <p:spPr>
            <a:xfrm>
              <a:off x="2432538" y="1600200"/>
              <a:ext cx="9906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4" name="Rectangle 23"/>
            <p:cNvSpPr/>
            <p:nvPr/>
          </p:nvSpPr>
          <p:spPr>
            <a:xfrm>
              <a:off x="1383322" y="5791200"/>
              <a:ext cx="750277"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5" name="Rectangle 24"/>
            <p:cNvSpPr/>
            <p:nvPr/>
          </p:nvSpPr>
          <p:spPr>
            <a:xfrm>
              <a:off x="5943600" y="3505200"/>
              <a:ext cx="17526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26" name="Rectangle 25"/>
            <p:cNvSpPr/>
            <p:nvPr/>
          </p:nvSpPr>
          <p:spPr>
            <a:xfrm>
              <a:off x="5486400" y="2362200"/>
              <a:ext cx="1714500" cy="2286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grpSp>
    </p:spTree>
    <p:extLst>
      <p:ext uri="{BB962C8B-B14F-4D97-AF65-F5344CB8AC3E}">
        <p14:creationId xmlns:p14="http://schemas.microsoft.com/office/powerpoint/2010/main" val="75957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“…the best insurance coverage possible.”</a:t>
            </a:r>
          </a:p>
        </p:txBody>
      </p:sp>
      <p:grpSp>
        <p:nvGrpSpPr>
          <p:cNvPr id="5" name="Group 4"/>
          <p:cNvGrpSpPr/>
          <p:nvPr/>
        </p:nvGrpSpPr>
        <p:grpSpPr>
          <a:xfrm>
            <a:off x="1357460" y="1600201"/>
            <a:ext cx="6400800" cy="3616959"/>
            <a:chOff x="1357460" y="1600201"/>
            <a:chExt cx="6400800" cy="3616959"/>
          </a:xfrm>
        </p:grpSpPr>
        <p:pic>
          <p:nvPicPr>
            <p:cNvPr id="3" name="Picture 2"/>
            <p:cNvPicPr>
              <a:picLocks noChangeAspect="1"/>
            </p:cNvPicPr>
            <p:nvPr/>
          </p:nvPicPr>
          <p:blipFill>
            <a:blip r:embed="rId3"/>
            <a:stretch>
              <a:fillRect/>
            </a:stretch>
          </p:blipFill>
          <p:spPr>
            <a:xfrm>
              <a:off x="1357460" y="1600201"/>
              <a:ext cx="6400800" cy="2886323"/>
            </a:xfrm>
            <a:prstGeom prst="rect">
              <a:avLst/>
            </a:prstGeom>
          </p:spPr>
        </p:pic>
        <p:pic>
          <p:nvPicPr>
            <p:cNvPr id="4" name="Picture 3"/>
            <p:cNvPicPr>
              <a:picLocks noChangeAspect="1"/>
            </p:cNvPicPr>
            <p:nvPr/>
          </p:nvPicPr>
          <p:blipFill>
            <a:blip r:embed="rId4"/>
            <a:stretch>
              <a:fillRect/>
            </a:stretch>
          </p:blipFill>
          <p:spPr>
            <a:xfrm>
              <a:off x="1752600" y="4486524"/>
              <a:ext cx="5943601" cy="730636"/>
            </a:xfrm>
            <a:prstGeom prst="rect">
              <a:avLst/>
            </a:prstGeom>
          </p:spPr>
        </p:pic>
      </p:grpSp>
      <p:sp>
        <p:nvSpPr>
          <p:cNvPr id="6" name="Rectangle 5"/>
          <p:cNvSpPr/>
          <p:nvPr/>
        </p:nvSpPr>
        <p:spPr>
          <a:xfrm>
            <a:off x="1357460" y="1600201"/>
            <a:ext cx="6491140" cy="3809999"/>
          </a:xfrm>
          <a:prstGeom prst="rect">
            <a:avLst/>
          </a:prstGeom>
          <a:no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228721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“…the best insurance coverage possible.”</a:t>
            </a:r>
          </a:p>
        </p:txBody>
      </p:sp>
      <p:pic>
        <p:nvPicPr>
          <p:cNvPr id="5" name="Picture 4"/>
          <p:cNvPicPr>
            <a:picLocks noChangeAspect="1"/>
          </p:cNvPicPr>
          <p:nvPr/>
        </p:nvPicPr>
        <p:blipFill>
          <a:blip r:embed="rId3"/>
          <a:stretch>
            <a:fillRect/>
          </a:stretch>
        </p:blipFill>
        <p:spPr>
          <a:xfrm>
            <a:off x="1479551" y="1676400"/>
            <a:ext cx="6400800" cy="1664209"/>
          </a:xfrm>
          <a:prstGeom prst="rect">
            <a:avLst/>
          </a:prstGeom>
          <a:ln w="12700">
            <a:solidFill>
              <a:srgbClr val="C00000"/>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1479550" y="3429000"/>
            <a:ext cx="6400800" cy="1794413"/>
          </a:xfrm>
          <a:prstGeom prst="rect">
            <a:avLst/>
          </a:prstGeom>
          <a:effectLst>
            <a:outerShdw blurRad="50800" dist="38100" dir="2700000" algn="tl" rotWithShape="0">
              <a:prstClr val="black">
                <a:alpha val="40000"/>
              </a:prstClr>
            </a:outerShdw>
          </a:effectLst>
        </p:spPr>
      </p:pic>
      <p:sp>
        <p:nvSpPr>
          <p:cNvPr id="7" name="Rectangle 6"/>
          <p:cNvSpPr/>
          <p:nvPr/>
        </p:nvSpPr>
        <p:spPr>
          <a:xfrm>
            <a:off x="3276600" y="4953000"/>
            <a:ext cx="2362200" cy="228600"/>
          </a:xfrm>
          <a:prstGeom prst="rect">
            <a:avLst/>
          </a:prstGeom>
          <a:solidFill>
            <a:srgbClr val="3B6E8D"/>
          </a:solidFill>
          <a:ln w="9525">
            <a:solidFill>
              <a:srgbClr val="3B6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2827555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“…the best insurance coverage possible.”</a:t>
            </a:r>
          </a:p>
        </p:txBody>
      </p:sp>
      <p:pic>
        <p:nvPicPr>
          <p:cNvPr id="3" name="Picture 2"/>
          <p:cNvPicPr>
            <a:picLocks noChangeAspect="1"/>
          </p:cNvPicPr>
          <p:nvPr/>
        </p:nvPicPr>
        <p:blipFill>
          <a:blip r:embed="rId3"/>
          <a:stretch>
            <a:fillRect/>
          </a:stretch>
        </p:blipFill>
        <p:spPr>
          <a:xfrm>
            <a:off x="1371600" y="2257838"/>
            <a:ext cx="6400800" cy="2786230"/>
          </a:xfrm>
          <a:prstGeom prst="rect">
            <a:avLst/>
          </a:prstGeom>
          <a:ln w="12700">
            <a:solidFill>
              <a:srgbClr val="C00000"/>
            </a:solidFill>
          </a:ln>
          <a:effectLst>
            <a:outerShdw blurRad="50800" dist="38100" dir="2700000" algn="tl" rotWithShape="0">
              <a:prstClr val="black">
                <a:alpha val="40000"/>
              </a:prstClr>
            </a:outerShdw>
          </a:effectLst>
        </p:spPr>
      </p:pic>
      <p:sp>
        <p:nvSpPr>
          <p:cNvPr id="8" name="Rectangle 7"/>
          <p:cNvSpPr/>
          <p:nvPr/>
        </p:nvSpPr>
        <p:spPr>
          <a:xfrm>
            <a:off x="1828800" y="4343400"/>
            <a:ext cx="762000" cy="3048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9" name="Freeform 8"/>
          <p:cNvSpPr/>
          <p:nvPr/>
        </p:nvSpPr>
        <p:spPr>
          <a:xfrm>
            <a:off x="2692698" y="4793314"/>
            <a:ext cx="1234642" cy="235886"/>
          </a:xfrm>
          <a:custGeom>
            <a:avLst/>
            <a:gdLst>
              <a:gd name="connsiteX0" fmla="*/ 260 w 1234642"/>
              <a:gd name="connsiteY0" fmla="*/ 215789 h 235886"/>
              <a:gd name="connsiteX1" fmla="*/ 260 w 1234642"/>
              <a:gd name="connsiteY1" fmla="*/ 215789 h 235886"/>
              <a:gd name="connsiteX2" fmla="*/ 156010 w 1234642"/>
              <a:gd name="connsiteY2" fmla="*/ 220813 h 235886"/>
              <a:gd name="connsiteX3" fmla="*/ 176106 w 1234642"/>
              <a:gd name="connsiteY3" fmla="*/ 225838 h 235886"/>
              <a:gd name="connsiteX4" fmla="*/ 236397 w 1234642"/>
              <a:gd name="connsiteY4" fmla="*/ 235886 h 235886"/>
              <a:gd name="connsiteX5" fmla="*/ 301711 w 1234642"/>
              <a:gd name="connsiteY5" fmla="*/ 225838 h 235886"/>
              <a:gd name="connsiteX6" fmla="*/ 346928 w 1234642"/>
              <a:gd name="connsiteY6" fmla="*/ 215789 h 235886"/>
              <a:gd name="connsiteX7" fmla="*/ 904612 w 1234642"/>
              <a:gd name="connsiteY7" fmla="*/ 225838 h 235886"/>
              <a:gd name="connsiteX8" fmla="*/ 1005095 w 1234642"/>
              <a:gd name="connsiteY8" fmla="*/ 220813 h 235886"/>
              <a:gd name="connsiteX9" fmla="*/ 1050313 w 1234642"/>
              <a:gd name="connsiteY9" fmla="*/ 220813 h 235886"/>
              <a:gd name="connsiteX10" fmla="*/ 1060361 w 1234642"/>
              <a:gd name="connsiteY10" fmla="*/ 230862 h 235886"/>
              <a:gd name="connsiteX11" fmla="*/ 1100555 w 1234642"/>
              <a:gd name="connsiteY11" fmla="*/ 225838 h 235886"/>
              <a:gd name="connsiteX12" fmla="*/ 1115627 w 1234642"/>
              <a:gd name="connsiteY12" fmla="*/ 215789 h 235886"/>
              <a:gd name="connsiteX13" fmla="*/ 1135724 w 1234642"/>
              <a:gd name="connsiteY13" fmla="*/ 200717 h 235886"/>
              <a:gd name="connsiteX14" fmla="*/ 1155821 w 1234642"/>
              <a:gd name="connsiteY14" fmla="*/ 195693 h 235886"/>
              <a:gd name="connsiteX15" fmla="*/ 1185966 w 1234642"/>
              <a:gd name="connsiteY15" fmla="*/ 185644 h 235886"/>
              <a:gd name="connsiteX16" fmla="*/ 1201038 w 1234642"/>
              <a:gd name="connsiteY16" fmla="*/ 175596 h 235886"/>
              <a:gd name="connsiteX17" fmla="*/ 1226159 w 1234642"/>
              <a:gd name="connsiteY17" fmla="*/ 155499 h 235886"/>
              <a:gd name="connsiteX18" fmla="*/ 1226159 w 1234642"/>
              <a:gd name="connsiteY18" fmla="*/ 65064 h 235886"/>
              <a:gd name="connsiteX19" fmla="*/ 1206062 w 1234642"/>
              <a:gd name="connsiteY19" fmla="*/ 39943 h 235886"/>
              <a:gd name="connsiteX20" fmla="*/ 1190990 w 1234642"/>
              <a:gd name="connsiteY20" fmla="*/ 34919 h 235886"/>
              <a:gd name="connsiteX21" fmla="*/ 1115627 w 1234642"/>
              <a:gd name="connsiteY21" fmla="*/ 39943 h 235886"/>
              <a:gd name="connsiteX22" fmla="*/ 1090506 w 1234642"/>
              <a:gd name="connsiteY22" fmla="*/ 44967 h 235886"/>
              <a:gd name="connsiteX23" fmla="*/ 1010120 w 1234642"/>
              <a:gd name="connsiteY23" fmla="*/ 34919 h 235886"/>
              <a:gd name="connsiteX24" fmla="*/ 969926 w 1234642"/>
              <a:gd name="connsiteY24" fmla="*/ 29895 h 235886"/>
              <a:gd name="connsiteX25" fmla="*/ 919684 w 1234642"/>
              <a:gd name="connsiteY25" fmla="*/ 19846 h 235886"/>
              <a:gd name="connsiteX26" fmla="*/ 693597 w 1234642"/>
              <a:gd name="connsiteY26" fmla="*/ 14822 h 235886"/>
              <a:gd name="connsiteX27" fmla="*/ 331856 w 1234642"/>
              <a:gd name="connsiteY27" fmla="*/ 9798 h 235886"/>
              <a:gd name="connsiteX28" fmla="*/ 316783 w 1234642"/>
              <a:gd name="connsiteY28" fmla="*/ 14822 h 235886"/>
              <a:gd name="connsiteX29" fmla="*/ 161034 w 1234642"/>
              <a:gd name="connsiteY29" fmla="*/ 24871 h 235886"/>
              <a:gd name="connsiteX30" fmla="*/ 130889 w 1234642"/>
              <a:gd name="connsiteY30" fmla="*/ 29895 h 235886"/>
              <a:gd name="connsiteX31" fmla="*/ 80647 w 1234642"/>
              <a:gd name="connsiteY31" fmla="*/ 39943 h 235886"/>
              <a:gd name="connsiteX32" fmla="*/ 20357 w 1234642"/>
              <a:gd name="connsiteY32" fmla="*/ 49991 h 235886"/>
              <a:gd name="connsiteX33" fmla="*/ 5284 w 1234642"/>
              <a:gd name="connsiteY33" fmla="*/ 60040 h 235886"/>
              <a:gd name="connsiteX34" fmla="*/ 5284 w 1234642"/>
              <a:gd name="connsiteY34" fmla="*/ 115306 h 235886"/>
              <a:gd name="connsiteX35" fmla="*/ 15333 w 1234642"/>
              <a:gd name="connsiteY35" fmla="*/ 125354 h 235886"/>
              <a:gd name="connsiteX36" fmla="*/ 25381 w 1234642"/>
              <a:gd name="connsiteY36" fmla="*/ 155499 h 235886"/>
              <a:gd name="connsiteX37" fmla="*/ 260 w 1234642"/>
              <a:gd name="connsiteY37" fmla="*/ 215789 h 2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34642" h="235886">
                <a:moveTo>
                  <a:pt x="260" y="215789"/>
                </a:moveTo>
                <a:lnTo>
                  <a:pt x="260" y="215789"/>
                </a:lnTo>
                <a:cubicBezTo>
                  <a:pt x="52177" y="217464"/>
                  <a:pt x="104151" y="217849"/>
                  <a:pt x="156010" y="220813"/>
                </a:cubicBezTo>
                <a:cubicBezTo>
                  <a:pt x="162904" y="221207"/>
                  <a:pt x="169366" y="224340"/>
                  <a:pt x="176106" y="225838"/>
                </a:cubicBezTo>
                <a:cubicBezTo>
                  <a:pt x="202546" y="231714"/>
                  <a:pt x="207048" y="231694"/>
                  <a:pt x="236397" y="235886"/>
                </a:cubicBezTo>
                <a:cubicBezTo>
                  <a:pt x="331451" y="225325"/>
                  <a:pt x="247334" y="236714"/>
                  <a:pt x="301711" y="225838"/>
                </a:cubicBezTo>
                <a:cubicBezTo>
                  <a:pt x="345918" y="216996"/>
                  <a:pt x="317597" y="225566"/>
                  <a:pt x="346928" y="215789"/>
                </a:cubicBezTo>
                <a:cubicBezTo>
                  <a:pt x="576756" y="226235"/>
                  <a:pt x="540252" y="225838"/>
                  <a:pt x="904612" y="225838"/>
                </a:cubicBezTo>
                <a:cubicBezTo>
                  <a:pt x="938148" y="225838"/>
                  <a:pt x="971601" y="222488"/>
                  <a:pt x="1005095" y="220813"/>
                </a:cubicBezTo>
                <a:cubicBezTo>
                  <a:pt x="1024450" y="216942"/>
                  <a:pt x="1032069" y="211691"/>
                  <a:pt x="1050313" y="220813"/>
                </a:cubicBezTo>
                <a:cubicBezTo>
                  <a:pt x="1054550" y="222931"/>
                  <a:pt x="1057012" y="227512"/>
                  <a:pt x="1060361" y="230862"/>
                </a:cubicBezTo>
                <a:cubicBezTo>
                  <a:pt x="1073759" y="229187"/>
                  <a:pt x="1087529" y="229391"/>
                  <a:pt x="1100555" y="225838"/>
                </a:cubicBezTo>
                <a:cubicBezTo>
                  <a:pt x="1106381" y="224249"/>
                  <a:pt x="1110713" y="219299"/>
                  <a:pt x="1115627" y="215789"/>
                </a:cubicBezTo>
                <a:cubicBezTo>
                  <a:pt x="1122441" y="210922"/>
                  <a:pt x="1128234" y="204462"/>
                  <a:pt x="1135724" y="200717"/>
                </a:cubicBezTo>
                <a:cubicBezTo>
                  <a:pt x="1141900" y="197629"/>
                  <a:pt x="1149207" y="197677"/>
                  <a:pt x="1155821" y="195693"/>
                </a:cubicBezTo>
                <a:cubicBezTo>
                  <a:pt x="1165966" y="192649"/>
                  <a:pt x="1185966" y="185644"/>
                  <a:pt x="1185966" y="185644"/>
                </a:cubicBezTo>
                <a:cubicBezTo>
                  <a:pt x="1190990" y="182295"/>
                  <a:pt x="1196323" y="179368"/>
                  <a:pt x="1201038" y="175596"/>
                </a:cubicBezTo>
                <a:cubicBezTo>
                  <a:pt x="1236844" y="146952"/>
                  <a:pt x="1179756" y="186438"/>
                  <a:pt x="1226159" y="155499"/>
                </a:cubicBezTo>
                <a:cubicBezTo>
                  <a:pt x="1238014" y="119935"/>
                  <a:pt x="1236912" y="129582"/>
                  <a:pt x="1226159" y="65064"/>
                </a:cubicBezTo>
                <a:cubicBezTo>
                  <a:pt x="1225398" y="60498"/>
                  <a:pt x="1211034" y="42926"/>
                  <a:pt x="1206062" y="39943"/>
                </a:cubicBezTo>
                <a:cubicBezTo>
                  <a:pt x="1201521" y="37218"/>
                  <a:pt x="1196014" y="36594"/>
                  <a:pt x="1190990" y="34919"/>
                </a:cubicBezTo>
                <a:cubicBezTo>
                  <a:pt x="1165869" y="36594"/>
                  <a:pt x="1140679" y="37438"/>
                  <a:pt x="1115627" y="39943"/>
                </a:cubicBezTo>
                <a:cubicBezTo>
                  <a:pt x="1107130" y="40793"/>
                  <a:pt x="1099045" y="44967"/>
                  <a:pt x="1090506" y="44967"/>
                </a:cubicBezTo>
                <a:cubicBezTo>
                  <a:pt x="1059521" y="44967"/>
                  <a:pt x="1039077" y="39055"/>
                  <a:pt x="1010120" y="34919"/>
                </a:cubicBezTo>
                <a:cubicBezTo>
                  <a:pt x="996753" y="33010"/>
                  <a:pt x="983245" y="32115"/>
                  <a:pt x="969926" y="29895"/>
                </a:cubicBezTo>
                <a:cubicBezTo>
                  <a:pt x="953079" y="27087"/>
                  <a:pt x="936759" y="20225"/>
                  <a:pt x="919684" y="19846"/>
                </a:cubicBezTo>
                <a:lnTo>
                  <a:pt x="693597" y="14822"/>
                </a:lnTo>
                <a:cubicBezTo>
                  <a:pt x="534176" y="-11747"/>
                  <a:pt x="653677" y="4434"/>
                  <a:pt x="331856" y="9798"/>
                </a:cubicBezTo>
                <a:cubicBezTo>
                  <a:pt x="326832" y="11473"/>
                  <a:pt x="321976" y="13783"/>
                  <a:pt x="316783" y="14822"/>
                </a:cubicBezTo>
                <a:cubicBezTo>
                  <a:pt x="268856" y="24407"/>
                  <a:pt x="201501" y="23185"/>
                  <a:pt x="161034" y="24871"/>
                </a:cubicBezTo>
                <a:cubicBezTo>
                  <a:pt x="150986" y="26546"/>
                  <a:pt x="140901" y="28018"/>
                  <a:pt x="130889" y="29895"/>
                </a:cubicBezTo>
                <a:cubicBezTo>
                  <a:pt x="114103" y="33042"/>
                  <a:pt x="97554" y="37528"/>
                  <a:pt x="80647" y="39943"/>
                </a:cubicBezTo>
                <a:cubicBezTo>
                  <a:pt x="37024" y="46175"/>
                  <a:pt x="57090" y="42645"/>
                  <a:pt x="20357" y="49991"/>
                </a:cubicBezTo>
                <a:cubicBezTo>
                  <a:pt x="15333" y="53341"/>
                  <a:pt x="9056" y="55325"/>
                  <a:pt x="5284" y="60040"/>
                </a:cubicBezTo>
                <a:cubicBezTo>
                  <a:pt x="-5290" y="73257"/>
                  <a:pt x="2866" y="107246"/>
                  <a:pt x="5284" y="115306"/>
                </a:cubicBezTo>
                <a:cubicBezTo>
                  <a:pt x="6645" y="119843"/>
                  <a:pt x="11983" y="122005"/>
                  <a:pt x="15333" y="125354"/>
                </a:cubicBezTo>
                <a:cubicBezTo>
                  <a:pt x="18682" y="135402"/>
                  <a:pt x="23883" y="145014"/>
                  <a:pt x="25381" y="155499"/>
                </a:cubicBezTo>
                <a:lnTo>
                  <a:pt x="260" y="215789"/>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0" name="Rounded Rectangle 9"/>
          <p:cNvSpPr/>
          <p:nvPr/>
        </p:nvSpPr>
        <p:spPr>
          <a:xfrm>
            <a:off x="6858000" y="4343400"/>
            <a:ext cx="838200" cy="228600"/>
          </a:xfrm>
          <a:prstGeom prst="roundRect">
            <a:avLst/>
          </a:prstGeom>
          <a:solidFill>
            <a:srgbClr val="FFFF00">
              <a:alpha val="3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380780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5A18-FBA2-474D-BF28-7901CB3E513A}"/>
              </a:ext>
            </a:extLst>
          </p:cNvPr>
          <p:cNvSpPr>
            <a:spLocks noGrp="1"/>
          </p:cNvSpPr>
          <p:nvPr>
            <p:ph type="title"/>
          </p:nvPr>
        </p:nvSpPr>
        <p:spPr>
          <a:xfrm>
            <a:off x="457200" y="731836"/>
            <a:ext cx="8229600" cy="685801"/>
          </a:xfrm>
        </p:spPr>
        <p:txBody>
          <a:bodyPr>
            <a:normAutofit fontScale="90000"/>
          </a:bodyPr>
          <a:lstStyle/>
          <a:p>
            <a:pPr algn="ctr"/>
            <a:r>
              <a:rPr lang="en-US" dirty="0"/>
              <a:t>Swiss Re Corporate Solutions Claims</a:t>
            </a:r>
            <a:br>
              <a:rPr lang="en-US" dirty="0"/>
            </a:br>
            <a:r>
              <a:rPr lang="en-US" sz="2000" i="1" dirty="0"/>
              <a:t>Digital Marketing Dangers</a:t>
            </a:r>
            <a:br>
              <a:rPr lang="en-US" dirty="0"/>
            </a:br>
            <a:endParaRPr lang="en-US" dirty="0"/>
          </a:p>
        </p:txBody>
      </p:sp>
      <p:pic>
        <p:nvPicPr>
          <p:cNvPr id="4" name="Content Placeholder 3">
            <a:extLst>
              <a:ext uri="{FF2B5EF4-FFF2-40B4-BE49-F238E27FC236}">
                <a16:creationId xmlns:a16="http://schemas.microsoft.com/office/drawing/2014/main" id="{3B4B52E6-C157-4D40-8E3B-051C423F9B08}"/>
              </a:ext>
            </a:extLst>
          </p:cNvPr>
          <p:cNvPicPr>
            <a:picLocks noGrp="1" noChangeAspect="1"/>
          </p:cNvPicPr>
          <p:nvPr>
            <p:ph idx="1"/>
          </p:nvPr>
        </p:nvPicPr>
        <p:blipFill rotWithShape="1">
          <a:blip r:embed="rId3"/>
          <a:srcRect l="29167" t="34871" r="24166" b="10925"/>
          <a:stretch/>
        </p:blipFill>
        <p:spPr>
          <a:xfrm>
            <a:off x="1454694" y="1600200"/>
            <a:ext cx="6234612" cy="4525963"/>
          </a:xfrm>
          <a:prstGeom prst="rect">
            <a:avLst/>
          </a:prstGeom>
        </p:spPr>
      </p:pic>
    </p:spTree>
    <p:extLst>
      <p:ext uri="{BB962C8B-B14F-4D97-AF65-F5344CB8AC3E}">
        <p14:creationId xmlns:p14="http://schemas.microsoft.com/office/powerpoint/2010/main" val="407667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I’ll text you...</a:t>
            </a:r>
          </a:p>
        </p:txBody>
      </p:sp>
      <p:sp>
        <p:nvSpPr>
          <p:cNvPr id="8" name="Rectangle 7"/>
          <p:cNvSpPr/>
          <p:nvPr/>
        </p:nvSpPr>
        <p:spPr>
          <a:xfrm>
            <a:off x="1828800" y="4343400"/>
            <a:ext cx="762000" cy="3048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9" name="Freeform 8"/>
          <p:cNvSpPr/>
          <p:nvPr/>
        </p:nvSpPr>
        <p:spPr>
          <a:xfrm>
            <a:off x="2692698" y="4793314"/>
            <a:ext cx="1234642" cy="235886"/>
          </a:xfrm>
          <a:custGeom>
            <a:avLst/>
            <a:gdLst>
              <a:gd name="connsiteX0" fmla="*/ 260 w 1234642"/>
              <a:gd name="connsiteY0" fmla="*/ 215789 h 235886"/>
              <a:gd name="connsiteX1" fmla="*/ 260 w 1234642"/>
              <a:gd name="connsiteY1" fmla="*/ 215789 h 235886"/>
              <a:gd name="connsiteX2" fmla="*/ 156010 w 1234642"/>
              <a:gd name="connsiteY2" fmla="*/ 220813 h 235886"/>
              <a:gd name="connsiteX3" fmla="*/ 176106 w 1234642"/>
              <a:gd name="connsiteY3" fmla="*/ 225838 h 235886"/>
              <a:gd name="connsiteX4" fmla="*/ 236397 w 1234642"/>
              <a:gd name="connsiteY4" fmla="*/ 235886 h 235886"/>
              <a:gd name="connsiteX5" fmla="*/ 301711 w 1234642"/>
              <a:gd name="connsiteY5" fmla="*/ 225838 h 235886"/>
              <a:gd name="connsiteX6" fmla="*/ 346928 w 1234642"/>
              <a:gd name="connsiteY6" fmla="*/ 215789 h 235886"/>
              <a:gd name="connsiteX7" fmla="*/ 904612 w 1234642"/>
              <a:gd name="connsiteY7" fmla="*/ 225838 h 235886"/>
              <a:gd name="connsiteX8" fmla="*/ 1005095 w 1234642"/>
              <a:gd name="connsiteY8" fmla="*/ 220813 h 235886"/>
              <a:gd name="connsiteX9" fmla="*/ 1050313 w 1234642"/>
              <a:gd name="connsiteY9" fmla="*/ 220813 h 235886"/>
              <a:gd name="connsiteX10" fmla="*/ 1060361 w 1234642"/>
              <a:gd name="connsiteY10" fmla="*/ 230862 h 235886"/>
              <a:gd name="connsiteX11" fmla="*/ 1100555 w 1234642"/>
              <a:gd name="connsiteY11" fmla="*/ 225838 h 235886"/>
              <a:gd name="connsiteX12" fmla="*/ 1115627 w 1234642"/>
              <a:gd name="connsiteY12" fmla="*/ 215789 h 235886"/>
              <a:gd name="connsiteX13" fmla="*/ 1135724 w 1234642"/>
              <a:gd name="connsiteY13" fmla="*/ 200717 h 235886"/>
              <a:gd name="connsiteX14" fmla="*/ 1155821 w 1234642"/>
              <a:gd name="connsiteY14" fmla="*/ 195693 h 235886"/>
              <a:gd name="connsiteX15" fmla="*/ 1185966 w 1234642"/>
              <a:gd name="connsiteY15" fmla="*/ 185644 h 235886"/>
              <a:gd name="connsiteX16" fmla="*/ 1201038 w 1234642"/>
              <a:gd name="connsiteY16" fmla="*/ 175596 h 235886"/>
              <a:gd name="connsiteX17" fmla="*/ 1226159 w 1234642"/>
              <a:gd name="connsiteY17" fmla="*/ 155499 h 235886"/>
              <a:gd name="connsiteX18" fmla="*/ 1226159 w 1234642"/>
              <a:gd name="connsiteY18" fmla="*/ 65064 h 235886"/>
              <a:gd name="connsiteX19" fmla="*/ 1206062 w 1234642"/>
              <a:gd name="connsiteY19" fmla="*/ 39943 h 235886"/>
              <a:gd name="connsiteX20" fmla="*/ 1190990 w 1234642"/>
              <a:gd name="connsiteY20" fmla="*/ 34919 h 235886"/>
              <a:gd name="connsiteX21" fmla="*/ 1115627 w 1234642"/>
              <a:gd name="connsiteY21" fmla="*/ 39943 h 235886"/>
              <a:gd name="connsiteX22" fmla="*/ 1090506 w 1234642"/>
              <a:gd name="connsiteY22" fmla="*/ 44967 h 235886"/>
              <a:gd name="connsiteX23" fmla="*/ 1010120 w 1234642"/>
              <a:gd name="connsiteY23" fmla="*/ 34919 h 235886"/>
              <a:gd name="connsiteX24" fmla="*/ 969926 w 1234642"/>
              <a:gd name="connsiteY24" fmla="*/ 29895 h 235886"/>
              <a:gd name="connsiteX25" fmla="*/ 919684 w 1234642"/>
              <a:gd name="connsiteY25" fmla="*/ 19846 h 235886"/>
              <a:gd name="connsiteX26" fmla="*/ 693597 w 1234642"/>
              <a:gd name="connsiteY26" fmla="*/ 14822 h 235886"/>
              <a:gd name="connsiteX27" fmla="*/ 331856 w 1234642"/>
              <a:gd name="connsiteY27" fmla="*/ 9798 h 235886"/>
              <a:gd name="connsiteX28" fmla="*/ 316783 w 1234642"/>
              <a:gd name="connsiteY28" fmla="*/ 14822 h 235886"/>
              <a:gd name="connsiteX29" fmla="*/ 161034 w 1234642"/>
              <a:gd name="connsiteY29" fmla="*/ 24871 h 235886"/>
              <a:gd name="connsiteX30" fmla="*/ 130889 w 1234642"/>
              <a:gd name="connsiteY30" fmla="*/ 29895 h 235886"/>
              <a:gd name="connsiteX31" fmla="*/ 80647 w 1234642"/>
              <a:gd name="connsiteY31" fmla="*/ 39943 h 235886"/>
              <a:gd name="connsiteX32" fmla="*/ 20357 w 1234642"/>
              <a:gd name="connsiteY32" fmla="*/ 49991 h 235886"/>
              <a:gd name="connsiteX33" fmla="*/ 5284 w 1234642"/>
              <a:gd name="connsiteY33" fmla="*/ 60040 h 235886"/>
              <a:gd name="connsiteX34" fmla="*/ 5284 w 1234642"/>
              <a:gd name="connsiteY34" fmla="*/ 115306 h 235886"/>
              <a:gd name="connsiteX35" fmla="*/ 15333 w 1234642"/>
              <a:gd name="connsiteY35" fmla="*/ 125354 h 235886"/>
              <a:gd name="connsiteX36" fmla="*/ 25381 w 1234642"/>
              <a:gd name="connsiteY36" fmla="*/ 155499 h 235886"/>
              <a:gd name="connsiteX37" fmla="*/ 260 w 1234642"/>
              <a:gd name="connsiteY37" fmla="*/ 215789 h 2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34642" h="235886">
                <a:moveTo>
                  <a:pt x="260" y="215789"/>
                </a:moveTo>
                <a:lnTo>
                  <a:pt x="260" y="215789"/>
                </a:lnTo>
                <a:cubicBezTo>
                  <a:pt x="52177" y="217464"/>
                  <a:pt x="104151" y="217849"/>
                  <a:pt x="156010" y="220813"/>
                </a:cubicBezTo>
                <a:cubicBezTo>
                  <a:pt x="162904" y="221207"/>
                  <a:pt x="169366" y="224340"/>
                  <a:pt x="176106" y="225838"/>
                </a:cubicBezTo>
                <a:cubicBezTo>
                  <a:pt x="202546" y="231714"/>
                  <a:pt x="207048" y="231694"/>
                  <a:pt x="236397" y="235886"/>
                </a:cubicBezTo>
                <a:cubicBezTo>
                  <a:pt x="331451" y="225325"/>
                  <a:pt x="247334" y="236714"/>
                  <a:pt x="301711" y="225838"/>
                </a:cubicBezTo>
                <a:cubicBezTo>
                  <a:pt x="345918" y="216996"/>
                  <a:pt x="317597" y="225566"/>
                  <a:pt x="346928" y="215789"/>
                </a:cubicBezTo>
                <a:cubicBezTo>
                  <a:pt x="576756" y="226235"/>
                  <a:pt x="540252" y="225838"/>
                  <a:pt x="904612" y="225838"/>
                </a:cubicBezTo>
                <a:cubicBezTo>
                  <a:pt x="938148" y="225838"/>
                  <a:pt x="971601" y="222488"/>
                  <a:pt x="1005095" y="220813"/>
                </a:cubicBezTo>
                <a:cubicBezTo>
                  <a:pt x="1024450" y="216942"/>
                  <a:pt x="1032069" y="211691"/>
                  <a:pt x="1050313" y="220813"/>
                </a:cubicBezTo>
                <a:cubicBezTo>
                  <a:pt x="1054550" y="222931"/>
                  <a:pt x="1057012" y="227512"/>
                  <a:pt x="1060361" y="230862"/>
                </a:cubicBezTo>
                <a:cubicBezTo>
                  <a:pt x="1073759" y="229187"/>
                  <a:pt x="1087529" y="229391"/>
                  <a:pt x="1100555" y="225838"/>
                </a:cubicBezTo>
                <a:cubicBezTo>
                  <a:pt x="1106381" y="224249"/>
                  <a:pt x="1110713" y="219299"/>
                  <a:pt x="1115627" y="215789"/>
                </a:cubicBezTo>
                <a:cubicBezTo>
                  <a:pt x="1122441" y="210922"/>
                  <a:pt x="1128234" y="204462"/>
                  <a:pt x="1135724" y="200717"/>
                </a:cubicBezTo>
                <a:cubicBezTo>
                  <a:pt x="1141900" y="197629"/>
                  <a:pt x="1149207" y="197677"/>
                  <a:pt x="1155821" y="195693"/>
                </a:cubicBezTo>
                <a:cubicBezTo>
                  <a:pt x="1165966" y="192649"/>
                  <a:pt x="1185966" y="185644"/>
                  <a:pt x="1185966" y="185644"/>
                </a:cubicBezTo>
                <a:cubicBezTo>
                  <a:pt x="1190990" y="182295"/>
                  <a:pt x="1196323" y="179368"/>
                  <a:pt x="1201038" y="175596"/>
                </a:cubicBezTo>
                <a:cubicBezTo>
                  <a:pt x="1236844" y="146952"/>
                  <a:pt x="1179756" y="186438"/>
                  <a:pt x="1226159" y="155499"/>
                </a:cubicBezTo>
                <a:cubicBezTo>
                  <a:pt x="1238014" y="119935"/>
                  <a:pt x="1236912" y="129582"/>
                  <a:pt x="1226159" y="65064"/>
                </a:cubicBezTo>
                <a:cubicBezTo>
                  <a:pt x="1225398" y="60498"/>
                  <a:pt x="1211034" y="42926"/>
                  <a:pt x="1206062" y="39943"/>
                </a:cubicBezTo>
                <a:cubicBezTo>
                  <a:pt x="1201521" y="37218"/>
                  <a:pt x="1196014" y="36594"/>
                  <a:pt x="1190990" y="34919"/>
                </a:cubicBezTo>
                <a:cubicBezTo>
                  <a:pt x="1165869" y="36594"/>
                  <a:pt x="1140679" y="37438"/>
                  <a:pt x="1115627" y="39943"/>
                </a:cubicBezTo>
                <a:cubicBezTo>
                  <a:pt x="1107130" y="40793"/>
                  <a:pt x="1099045" y="44967"/>
                  <a:pt x="1090506" y="44967"/>
                </a:cubicBezTo>
                <a:cubicBezTo>
                  <a:pt x="1059521" y="44967"/>
                  <a:pt x="1039077" y="39055"/>
                  <a:pt x="1010120" y="34919"/>
                </a:cubicBezTo>
                <a:cubicBezTo>
                  <a:pt x="996753" y="33010"/>
                  <a:pt x="983245" y="32115"/>
                  <a:pt x="969926" y="29895"/>
                </a:cubicBezTo>
                <a:cubicBezTo>
                  <a:pt x="953079" y="27087"/>
                  <a:pt x="936759" y="20225"/>
                  <a:pt x="919684" y="19846"/>
                </a:cubicBezTo>
                <a:lnTo>
                  <a:pt x="693597" y="14822"/>
                </a:lnTo>
                <a:cubicBezTo>
                  <a:pt x="534176" y="-11747"/>
                  <a:pt x="653677" y="4434"/>
                  <a:pt x="331856" y="9798"/>
                </a:cubicBezTo>
                <a:cubicBezTo>
                  <a:pt x="326832" y="11473"/>
                  <a:pt x="321976" y="13783"/>
                  <a:pt x="316783" y="14822"/>
                </a:cubicBezTo>
                <a:cubicBezTo>
                  <a:pt x="268856" y="24407"/>
                  <a:pt x="201501" y="23185"/>
                  <a:pt x="161034" y="24871"/>
                </a:cubicBezTo>
                <a:cubicBezTo>
                  <a:pt x="150986" y="26546"/>
                  <a:pt x="140901" y="28018"/>
                  <a:pt x="130889" y="29895"/>
                </a:cubicBezTo>
                <a:cubicBezTo>
                  <a:pt x="114103" y="33042"/>
                  <a:pt x="97554" y="37528"/>
                  <a:pt x="80647" y="39943"/>
                </a:cubicBezTo>
                <a:cubicBezTo>
                  <a:pt x="37024" y="46175"/>
                  <a:pt x="57090" y="42645"/>
                  <a:pt x="20357" y="49991"/>
                </a:cubicBezTo>
                <a:cubicBezTo>
                  <a:pt x="15333" y="53341"/>
                  <a:pt x="9056" y="55325"/>
                  <a:pt x="5284" y="60040"/>
                </a:cubicBezTo>
                <a:cubicBezTo>
                  <a:pt x="-5290" y="73257"/>
                  <a:pt x="2866" y="107246"/>
                  <a:pt x="5284" y="115306"/>
                </a:cubicBezTo>
                <a:cubicBezTo>
                  <a:pt x="6645" y="119843"/>
                  <a:pt x="11983" y="122005"/>
                  <a:pt x="15333" y="125354"/>
                </a:cubicBezTo>
                <a:cubicBezTo>
                  <a:pt x="18682" y="135402"/>
                  <a:pt x="23883" y="145014"/>
                  <a:pt x="25381" y="155499"/>
                </a:cubicBezTo>
                <a:lnTo>
                  <a:pt x="260" y="215789"/>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4" name="TextBox 3"/>
          <p:cNvSpPr txBox="1"/>
          <p:nvPr/>
        </p:nvSpPr>
        <p:spPr>
          <a:xfrm>
            <a:off x="914400" y="1828800"/>
            <a:ext cx="7162800" cy="4332340"/>
          </a:xfrm>
          <a:prstGeom prst="rect">
            <a:avLst/>
          </a:prstGeom>
          <a:noFill/>
        </p:spPr>
        <p:txBody>
          <a:bodyPr wrap="square" rtlCol="0">
            <a:spAutoFit/>
          </a:bodyPr>
          <a:lstStyle/>
          <a:p>
            <a:pPr>
              <a:lnSpc>
                <a:spcPct val="107000"/>
              </a:lnSpc>
              <a:spcAft>
                <a:spcPts val="800"/>
              </a:spcAft>
            </a:pPr>
            <a:r>
              <a:rPr lang="en-US" dirty="0">
                <a:latin typeface="SwissReSans" panose="020B0604020202020204" pitchFamily="34" charset="0"/>
                <a:ea typeface="MS Mincho" panose="02020609040205080304" pitchFamily="49" charset="-128"/>
                <a:cs typeface="Times New Roman" panose="02020603050405020304" pitchFamily="18" charset="0"/>
              </a:rPr>
              <a:t>A policy was issued with wind and hail coverage for a coastal agency’s customer that covered its 2016 Hurricane Matthew loss. Thereafter, and unbeknownst</a:t>
            </a:r>
            <a:r>
              <a:rPr lang="en-US" sz="2400" b="1" dirty="0">
                <a:solidFill>
                  <a:srgbClr val="FF0000"/>
                </a:solidFill>
                <a:latin typeface="SwissReSans" panose="020B0604020202020204" pitchFamily="34" charset="0"/>
                <a:ea typeface="MS Mincho" panose="02020609040205080304" pitchFamily="49" charset="-128"/>
                <a:cs typeface="Times New Roman" panose="02020603050405020304" pitchFamily="18" charset="0"/>
              </a:rPr>
              <a:t>*</a:t>
            </a:r>
            <a:r>
              <a:rPr lang="en-US" dirty="0">
                <a:latin typeface="SwissReSans" panose="020B0604020202020204" pitchFamily="34" charset="0"/>
                <a:ea typeface="MS Mincho" panose="02020609040205080304" pitchFamily="49" charset="-128"/>
                <a:cs typeface="Times New Roman" panose="02020603050405020304" pitchFamily="18" charset="0"/>
              </a:rPr>
              <a:t> to the agency, the carrier issued a mid-term endorsement deleting the wind and hail coverage. The policy renewed in 2017 with the endorsement still on </a:t>
            </a:r>
            <a:r>
              <a:rPr lang="en-US" sz="2400" b="1" dirty="0">
                <a:solidFill>
                  <a:srgbClr val="FF0000"/>
                </a:solidFill>
                <a:latin typeface="SwissReSans" panose="020B0604020202020204" pitchFamily="34" charset="0"/>
                <a:ea typeface="MS Mincho" panose="02020609040205080304" pitchFamily="49" charset="-128"/>
                <a:cs typeface="Times New Roman" panose="02020603050405020304" pitchFamily="18" charset="0"/>
              </a:rPr>
              <a:t>*</a:t>
            </a:r>
            <a:r>
              <a:rPr lang="en-US" dirty="0">
                <a:latin typeface="SwissReSans" panose="020B0604020202020204" pitchFamily="34" charset="0"/>
                <a:ea typeface="MS Mincho" panose="02020609040205080304" pitchFamily="49" charset="-128"/>
                <a:cs typeface="Times New Roman" panose="02020603050405020304" pitchFamily="18" charset="0"/>
              </a:rPr>
              <a:t>the policy.</a:t>
            </a:r>
          </a:p>
          <a:p>
            <a:pPr>
              <a:lnSpc>
                <a:spcPct val="107000"/>
              </a:lnSpc>
              <a:spcAft>
                <a:spcPts val="800"/>
              </a:spcAft>
            </a:pPr>
            <a:r>
              <a:rPr lang="en-US" dirty="0">
                <a:latin typeface="SwissReSans" panose="020B0604020202020204" pitchFamily="34" charset="0"/>
                <a:ea typeface="MS Mincho" panose="02020609040205080304" pitchFamily="49" charset="-128"/>
                <a:cs typeface="Times New Roman" panose="02020603050405020304" pitchFamily="18" charset="0"/>
              </a:rPr>
              <a:t> </a:t>
            </a:r>
          </a:p>
          <a:p>
            <a:pPr>
              <a:lnSpc>
                <a:spcPct val="107000"/>
              </a:lnSpc>
              <a:spcAft>
                <a:spcPts val="800"/>
              </a:spcAft>
            </a:pPr>
            <a:r>
              <a:rPr lang="en-US" dirty="0">
                <a:latin typeface="SwissReSans" panose="020B0604020202020204" pitchFamily="34" charset="0"/>
                <a:ea typeface="MS Mincho" panose="02020609040205080304" pitchFamily="49" charset="-128"/>
                <a:cs typeface="Times New Roman" panose="02020603050405020304" pitchFamily="18" charset="0"/>
              </a:rPr>
              <a:t>In September 2017 the agent received an inquiry from the customer regarding coverage.  The agent was out of the office and the client needed a</a:t>
            </a:r>
            <a:r>
              <a:rPr lang="en-US" sz="2400" b="1" dirty="0">
                <a:solidFill>
                  <a:srgbClr val="FF0000"/>
                </a:solidFill>
                <a:latin typeface="SwissReSans" panose="020B0604020202020204" pitchFamily="34" charset="0"/>
                <a:ea typeface="MS Mincho" panose="02020609040205080304" pitchFamily="49" charset="-128"/>
                <a:cs typeface="Times New Roman" panose="02020603050405020304" pitchFamily="18" charset="0"/>
              </a:rPr>
              <a:t>*</a:t>
            </a:r>
            <a:r>
              <a:rPr lang="en-US" dirty="0">
                <a:latin typeface="SwissReSans" panose="020B0604020202020204" pitchFamily="34" charset="0"/>
                <a:ea typeface="MS Mincho" panose="02020609040205080304" pitchFamily="49" charset="-128"/>
                <a:cs typeface="Times New Roman" panose="02020603050405020304" pitchFamily="18" charset="0"/>
              </a:rPr>
              <a:t> quick response to his text, so the agent texted him back without the ability to access the agency's files.  The information provided was incorrect due to</a:t>
            </a:r>
            <a:r>
              <a:rPr lang="en-US" sz="2400" b="1" dirty="0">
                <a:solidFill>
                  <a:srgbClr val="FF0000"/>
                </a:solidFill>
                <a:latin typeface="SwissReSans" panose="020B0604020202020204" pitchFamily="34" charset="0"/>
                <a:ea typeface="MS Mincho" panose="02020609040205080304" pitchFamily="49" charset="-128"/>
                <a:cs typeface="Times New Roman" panose="02020603050405020304" pitchFamily="18" charset="0"/>
              </a:rPr>
              <a:t>*</a:t>
            </a:r>
            <a:r>
              <a:rPr lang="en-US" dirty="0">
                <a:latin typeface="SwissReSans" panose="020B0604020202020204" pitchFamily="34" charset="0"/>
                <a:ea typeface="MS Mincho" panose="02020609040205080304" pitchFamily="49" charset="-128"/>
                <a:cs typeface="Times New Roman" panose="02020603050405020304" pitchFamily="18" charset="0"/>
              </a:rPr>
              <a:t> the endorsement.</a:t>
            </a:r>
          </a:p>
          <a:p>
            <a:endParaRPr lang="en-US" dirty="0">
              <a:latin typeface="SwissReSans" pitchFamily="34" charset="0"/>
            </a:endParaRPr>
          </a:p>
        </p:txBody>
      </p:sp>
    </p:spTree>
    <p:extLst>
      <p:ext uri="{BB962C8B-B14F-4D97-AF65-F5344CB8AC3E}">
        <p14:creationId xmlns:p14="http://schemas.microsoft.com/office/powerpoint/2010/main" val="200801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57D9E-C59A-4DAE-9377-133F0A5BD1AD}"/>
              </a:ext>
            </a:extLst>
          </p:cNvPr>
          <p:cNvSpPr/>
          <p:nvPr/>
        </p:nvSpPr>
        <p:spPr>
          <a:xfrm>
            <a:off x="990600" y="1828800"/>
            <a:ext cx="7543800" cy="1754326"/>
          </a:xfrm>
          <a:prstGeom prst="rect">
            <a:avLst/>
          </a:prstGeom>
        </p:spPr>
        <p:txBody>
          <a:bodyPr wrap="square">
            <a:spAutoFit/>
          </a:bodyPr>
          <a:lstStyle/>
          <a:p>
            <a:pPr algn="ctr"/>
            <a:r>
              <a:rPr lang="en-US" sz="3600" b="1" dirty="0"/>
              <a:t>James C. Keidel, Esq.,                            Managing Partner at Keidel, Weldon &amp; Cunningham</a:t>
            </a:r>
          </a:p>
        </p:txBody>
      </p:sp>
    </p:spTree>
    <p:extLst>
      <p:ext uri="{BB962C8B-B14F-4D97-AF65-F5344CB8AC3E}">
        <p14:creationId xmlns:p14="http://schemas.microsoft.com/office/powerpoint/2010/main" val="27184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7A95-9BC9-4225-8F64-B08FEF95DDE6}"/>
              </a:ext>
            </a:extLst>
          </p:cNvPr>
          <p:cNvSpPr>
            <a:spLocks noGrp="1"/>
          </p:cNvSpPr>
          <p:nvPr>
            <p:ph type="title"/>
          </p:nvPr>
        </p:nvSpPr>
        <p:spPr/>
        <p:txBody>
          <a:bodyPr>
            <a:normAutofit fontScale="90000"/>
          </a:bodyPr>
          <a:lstStyle/>
          <a:p>
            <a:r>
              <a:rPr lang="en-US"/>
              <a:t>Using </a:t>
            </a:r>
            <a:r>
              <a:rPr lang="en-US" dirty="0"/>
              <a:t>Text Messages To Communicate</a:t>
            </a:r>
          </a:p>
        </p:txBody>
      </p:sp>
      <p:sp>
        <p:nvSpPr>
          <p:cNvPr id="3" name="Content Placeholder 2">
            <a:extLst>
              <a:ext uri="{FF2B5EF4-FFF2-40B4-BE49-F238E27FC236}">
                <a16:creationId xmlns:a16="http://schemas.microsoft.com/office/drawing/2014/main" id="{2CEFA369-F476-45EB-A30D-1AE61519E3FB}"/>
              </a:ext>
            </a:extLst>
          </p:cNvPr>
          <p:cNvSpPr>
            <a:spLocks noGrp="1"/>
          </p:cNvSpPr>
          <p:nvPr>
            <p:ph idx="1"/>
          </p:nvPr>
        </p:nvSpPr>
        <p:spPr/>
        <p:txBody>
          <a:bodyPr>
            <a:normAutofit fontScale="85000" lnSpcReduction="10000"/>
          </a:bodyPr>
          <a:lstStyle/>
          <a:p>
            <a:r>
              <a:rPr lang="en-US" dirty="0"/>
              <a:t>Is anyone at the agency/brokerage communicating with insureds, insurers, or anyone else, by text message</a:t>
            </a:r>
          </a:p>
          <a:p>
            <a:r>
              <a:rPr lang="en-US" dirty="0"/>
              <a:t>If so, is there information in those text messages that may be important documentation that the agency/brokerage may need later on    </a:t>
            </a:r>
          </a:p>
          <a:p>
            <a:r>
              <a:rPr lang="en-US" dirty="0"/>
              <a:t>Are the text messages being retained as agency documentation in the agency management system </a:t>
            </a:r>
          </a:p>
          <a:p>
            <a:r>
              <a:rPr lang="en-US" dirty="0"/>
              <a:t>As with any form of documentation, the agency/brokerage should have a policy in effect regarding when and how text messages are retained</a:t>
            </a:r>
          </a:p>
        </p:txBody>
      </p:sp>
    </p:spTree>
    <p:extLst>
      <p:ext uri="{BB962C8B-B14F-4D97-AF65-F5344CB8AC3E}">
        <p14:creationId xmlns:p14="http://schemas.microsoft.com/office/powerpoint/2010/main" val="400417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02" y="228600"/>
            <a:ext cx="8229600" cy="1143000"/>
          </a:xfrm>
        </p:spPr>
        <p:txBody>
          <a:bodyPr>
            <a:normAutofit/>
          </a:bodyPr>
          <a:lstStyle/>
          <a:p>
            <a:r>
              <a:rPr lang="en-US" sz="2400" dirty="0"/>
              <a:t>Statements Made On Social Media May Be Used Against An Insurance Agency/Brokerage In An E&amp;O Claim or Lawsuit </a:t>
            </a:r>
          </a:p>
        </p:txBody>
      </p:sp>
      <p:sp>
        <p:nvSpPr>
          <p:cNvPr id="3" name="Content Placeholder 2"/>
          <p:cNvSpPr>
            <a:spLocks noGrp="1"/>
          </p:cNvSpPr>
          <p:nvPr>
            <p:ph idx="1"/>
          </p:nvPr>
        </p:nvSpPr>
        <p:spPr/>
        <p:txBody>
          <a:bodyPr>
            <a:normAutofit/>
          </a:bodyPr>
          <a:lstStyle/>
          <a:p>
            <a:r>
              <a:rPr lang="en-US" sz="2800" dirty="0"/>
              <a:t>We have seen all types of information put out by insurance agencies/brokerages that attorneys have tried to use against them in E&amp;O claims and lawsuits</a:t>
            </a:r>
          </a:p>
          <a:p>
            <a:r>
              <a:rPr lang="en-US" sz="2800" dirty="0"/>
              <a:t>In the past it has been statements made in marketing materials, brochures, advertisements, radio commercials, on-hold messages, etc. </a:t>
            </a:r>
          </a:p>
          <a:p>
            <a:r>
              <a:rPr lang="en-US" sz="2800" dirty="0"/>
              <a:t>Now, it is the information that put on the internet that can be problematic for insurance agencies/brokerages</a:t>
            </a:r>
          </a:p>
        </p:txBody>
      </p:sp>
    </p:spTree>
    <p:extLst>
      <p:ext uri="{BB962C8B-B14F-4D97-AF65-F5344CB8AC3E}">
        <p14:creationId xmlns:p14="http://schemas.microsoft.com/office/powerpoint/2010/main" val="316708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7B56-E09B-4AB5-B196-79630D27A83A}"/>
              </a:ext>
            </a:extLst>
          </p:cNvPr>
          <p:cNvSpPr>
            <a:spLocks noGrp="1"/>
          </p:cNvSpPr>
          <p:nvPr>
            <p:ph type="title"/>
          </p:nvPr>
        </p:nvSpPr>
        <p:spPr/>
        <p:txBody>
          <a:bodyPr/>
          <a:lstStyle/>
          <a:p>
            <a:r>
              <a:rPr lang="en-US" dirty="0"/>
              <a:t>Our Panelists:</a:t>
            </a:r>
          </a:p>
        </p:txBody>
      </p:sp>
      <p:sp>
        <p:nvSpPr>
          <p:cNvPr id="3" name="Content Placeholder 2">
            <a:extLst>
              <a:ext uri="{FF2B5EF4-FFF2-40B4-BE49-F238E27FC236}">
                <a16:creationId xmlns:a16="http://schemas.microsoft.com/office/drawing/2014/main" id="{C4DB30C9-C590-49A8-941C-B8F2FE194FF7}"/>
              </a:ext>
            </a:extLst>
          </p:cNvPr>
          <p:cNvSpPr>
            <a:spLocks noGrp="1"/>
          </p:cNvSpPr>
          <p:nvPr>
            <p:ph idx="1"/>
          </p:nvPr>
        </p:nvSpPr>
        <p:spPr/>
        <p:txBody>
          <a:bodyPr>
            <a:normAutofit fontScale="47500" lnSpcReduction="20000"/>
          </a:bodyPr>
          <a:lstStyle/>
          <a:p>
            <a:r>
              <a:rPr lang="en-US" b="1" dirty="0"/>
              <a:t>Ron Berg- </a:t>
            </a:r>
            <a:r>
              <a:rPr lang="en-US" dirty="0"/>
              <a:t>Ron worked with MetLife Auto &amp; Home for almost 20 years, advising on future technology strategies and advocating for effective agent workflows.  He has also long been involved with insurance industry workgroups and associations such as ACT, AUGIE, the ID Federation, the Insurance Digital Revolution, the Real Time/Download Campaign, and numerous other user group conferences.  Ron has a wide technology background in computer operations, programming, technical support management, and project management.</a:t>
            </a:r>
          </a:p>
          <a:p>
            <a:endParaRPr lang="en-US" dirty="0"/>
          </a:p>
          <a:p>
            <a:pPr marL="0" indent="0">
              <a:buNone/>
            </a:pPr>
            <a:endParaRPr lang="en-US" b="1" dirty="0"/>
          </a:p>
          <a:p>
            <a:r>
              <a:rPr lang="en-US" b="1" dirty="0"/>
              <a:t>Matt Davis- </a:t>
            </a:r>
            <a:r>
              <a:rPr lang="en-US" dirty="0"/>
              <a:t>Matthew is a Vice President and Claims Manager at Swiss Re Corporate Solutions in Overland Park, Kansas, with 26 years of experience working in and for the insurance industry.  He joined Swiss Re in 2004, where he has focused his attention on professional liability claims involving both insurance agents and lawyers throughout the United States and Canada. </a:t>
            </a:r>
          </a:p>
          <a:p>
            <a:pPr marL="0" indent="0">
              <a:buNone/>
            </a:pPr>
            <a:endParaRPr lang="en-US" b="1" dirty="0"/>
          </a:p>
          <a:p>
            <a:pPr marL="0" indent="0">
              <a:buNone/>
            </a:pPr>
            <a:endParaRPr lang="en-US" b="1" dirty="0"/>
          </a:p>
          <a:p>
            <a:r>
              <a:rPr lang="en-US" b="1" dirty="0"/>
              <a:t>Jim Keidel, Esq.- </a:t>
            </a:r>
            <a:r>
              <a:rPr lang="en-US" dirty="0"/>
              <a:t>Jim spent his entire legal career handling E&amp;O claims and lawsuits and state regulatory matters involving insurance agents and brokers.  He regularly writes articles, presents seminars and webinars, conducts agency audits, and counsels insurance agencies and brokerages regarding E&amp;O loss control prevention. During the past thirty years, Jim has handled, managed and supervised over 6,000 E&amp;O claims, lawsuits and regulatory matters involving insurance agents and brokers across the country.     </a:t>
            </a:r>
          </a:p>
          <a:p>
            <a:endParaRPr lang="en-US" dirty="0"/>
          </a:p>
          <a:p>
            <a:pPr marL="0" indent="0">
              <a:buNone/>
            </a:pPr>
            <a:endParaRPr lang="en-US" b="1" dirty="0"/>
          </a:p>
          <a:p>
            <a:endParaRPr lang="en-US" dirty="0"/>
          </a:p>
        </p:txBody>
      </p:sp>
    </p:spTree>
    <p:extLst>
      <p:ext uri="{BB962C8B-B14F-4D97-AF65-F5344CB8AC3E}">
        <p14:creationId xmlns:p14="http://schemas.microsoft.com/office/powerpoint/2010/main" val="32374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Sometimes Social Media May Be Treated Too Casually And Not As Seriously As Other types Of Publications </a:t>
            </a:r>
          </a:p>
        </p:txBody>
      </p:sp>
      <p:sp>
        <p:nvSpPr>
          <p:cNvPr id="3" name="Content Placeholder 2"/>
          <p:cNvSpPr>
            <a:spLocks noGrp="1"/>
          </p:cNvSpPr>
          <p:nvPr>
            <p:ph idx="1"/>
          </p:nvPr>
        </p:nvSpPr>
        <p:spPr>
          <a:xfrm>
            <a:off x="457200" y="1981200"/>
            <a:ext cx="8229600" cy="4525963"/>
          </a:xfrm>
        </p:spPr>
        <p:txBody>
          <a:bodyPr>
            <a:normAutofit/>
          </a:bodyPr>
          <a:lstStyle/>
          <a:p>
            <a:r>
              <a:rPr lang="en-US" sz="2800" dirty="0"/>
              <a:t>Social media postings should be treated the same way as other communications from the agency/brokerage are treated</a:t>
            </a:r>
          </a:p>
          <a:p>
            <a:r>
              <a:rPr lang="en-US" sz="2800" dirty="0"/>
              <a:t>Remember that the information posted on social media will be out there indefinitely</a:t>
            </a:r>
          </a:p>
          <a:p>
            <a:r>
              <a:rPr lang="en-US" sz="2800" dirty="0"/>
              <a:t>The information posted by an agency/brokerage on social media may possibly be used against it</a:t>
            </a:r>
          </a:p>
        </p:txBody>
      </p:sp>
    </p:spTree>
    <p:extLst>
      <p:ext uri="{BB962C8B-B14F-4D97-AF65-F5344CB8AC3E}">
        <p14:creationId xmlns:p14="http://schemas.microsoft.com/office/powerpoint/2010/main" val="139852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There Is Good News</a:t>
            </a:r>
          </a:p>
        </p:txBody>
      </p:sp>
      <p:sp>
        <p:nvSpPr>
          <p:cNvPr id="3" name="Content Placeholder 2"/>
          <p:cNvSpPr>
            <a:spLocks noGrp="1"/>
          </p:cNvSpPr>
          <p:nvPr>
            <p:ph idx="1"/>
          </p:nvPr>
        </p:nvSpPr>
        <p:spPr>
          <a:xfrm>
            <a:off x="533400" y="2438400"/>
            <a:ext cx="8229600" cy="4525963"/>
          </a:xfrm>
        </p:spPr>
        <p:txBody>
          <a:bodyPr>
            <a:normAutofit/>
          </a:bodyPr>
          <a:lstStyle/>
          <a:p>
            <a:r>
              <a:rPr lang="en-US" sz="3600" dirty="0"/>
              <a:t>We have not yet seen social media postings used against insurance agencies/brokerages in connection with E&amp;O claims and lawsuits</a:t>
            </a:r>
          </a:p>
        </p:txBody>
      </p:sp>
    </p:spTree>
    <p:extLst>
      <p:ext uri="{BB962C8B-B14F-4D97-AF65-F5344CB8AC3E}">
        <p14:creationId xmlns:p14="http://schemas.microsoft.com/office/powerpoint/2010/main" val="204637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 Is Also Some Bad News</a:t>
            </a:r>
          </a:p>
        </p:txBody>
      </p:sp>
      <p:sp>
        <p:nvSpPr>
          <p:cNvPr id="3" name="Content Placeholder 2"/>
          <p:cNvSpPr>
            <a:spLocks noGrp="1"/>
          </p:cNvSpPr>
          <p:nvPr>
            <p:ph idx="1"/>
          </p:nvPr>
        </p:nvSpPr>
        <p:spPr>
          <a:xfrm>
            <a:off x="524107" y="2514600"/>
            <a:ext cx="8229600" cy="4525963"/>
          </a:xfrm>
        </p:spPr>
        <p:txBody>
          <a:bodyPr>
            <a:normAutofit/>
          </a:bodyPr>
          <a:lstStyle/>
          <a:p>
            <a:r>
              <a:rPr lang="en-US" sz="4000" dirty="0"/>
              <a:t>Social media postings may be the basis for regulatory action against insurance agencies and brokerages </a:t>
            </a:r>
          </a:p>
        </p:txBody>
      </p:sp>
    </p:spTree>
    <p:extLst>
      <p:ext uri="{BB962C8B-B14F-4D97-AF65-F5344CB8AC3E}">
        <p14:creationId xmlns:p14="http://schemas.microsoft.com/office/powerpoint/2010/main" val="9347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When Can A Social Media Posting Be The Basis For Regulatory Action Involving Insurance Agencies/Brokerages</a:t>
            </a:r>
          </a:p>
        </p:txBody>
      </p:sp>
      <p:sp>
        <p:nvSpPr>
          <p:cNvPr id="3" name="Content Placeholder 2"/>
          <p:cNvSpPr>
            <a:spLocks noGrp="1"/>
          </p:cNvSpPr>
          <p:nvPr>
            <p:ph idx="1"/>
          </p:nvPr>
        </p:nvSpPr>
        <p:spPr>
          <a:xfrm>
            <a:off x="457200" y="1600200"/>
            <a:ext cx="8229600" cy="4983163"/>
          </a:xfrm>
        </p:spPr>
        <p:txBody>
          <a:bodyPr>
            <a:normAutofit/>
          </a:bodyPr>
          <a:lstStyle/>
          <a:p>
            <a:r>
              <a:rPr lang="en-US" sz="2800" dirty="0"/>
              <a:t>This can potentially arise in connection with advertising laws and regulations</a:t>
            </a:r>
          </a:p>
          <a:p>
            <a:r>
              <a:rPr lang="en-US" sz="2800" dirty="0"/>
              <a:t>When is a social media posting considered to be an advertisement</a:t>
            </a:r>
          </a:p>
          <a:p>
            <a:r>
              <a:rPr lang="en-US" sz="2800" dirty="0"/>
              <a:t>If the posting is considered to be an advertisement then it must comply with all legal requirements for advertisements  </a:t>
            </a:r>
          </a:p>
          <a:p>
            <a:r>
              <a:rPr lang="en-US" sz="2800" dirty="0"/>
              <a:t>Failure to comply with all of the legal requirements for advertising can result in a regulatory action involving the agency/brokerage</a:t>
            </a:r>
          </a:p>
        </p:txBody>
      </p:sp>
    </p:spTree>
    <p:extLst>
      <p:ext uri="{BB962C8B-B14F-4D97-AF65-F5344CB8AC3E}">
        <p14:creationId xmlns:p14="http://schemas.microsoft.com/office/powerpoint/2010/main" val="30681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NY Department Of Financial Services Office Of General Counsel Opinion On Social Media Postings </a:t>
            </a:r>
          </a:p>
        </p:txBody>
      </p:sp>
      <p:sp>
        <p:nvSpPr>
          <p:cNvPr id="3" name="Content Placeholder 2"/>
          <p:cNvSpPr>
            <a:spLocks noGrp="1"/>
          </p:cNvSpPr>
          <p:nvPr>
            <p:ph idx="1"/>
          </p:nvPr>
        </p:nvSpPr>
        <p:spPr>
          <a:xfrm>
            <a:off x="381000" y="1722437"/>
            <a:ext cx="8229600" cy="4525963"/>
          </a:xfrm>
        </p:spPr>
        <p:txBody>
          <a:bodyPr>
            <a:normAutofit lnSpcReduction="10000"/>
          </a:bodyPr>
          <a:lstStyle/>
          <a:p>
            <a:r>
              <a:rPr lang="en-US" sz="2800" dirty="0"/>
              <a:t>The NYDFS has issued an opinion concerning  social media postings by insurers or agents/brokers</a:t>
            </a:r>
          </a:p>
          <a:p>
            <a:r>
              <a:rPr lang="en-US" sz="2800" dirty="0"/>
              <a:t>The Department has stated that information posted on a LinkedIn page, or a similar site, that is intended for the promotion of insurance, by insurers or insurance agents and brokers constitutes an advertisement, announcement, or statement under the Insurance Law</a:t>
            </a:r>
          </a:p>
          <a:p>
            <a:r>
              <a:rPr lang="en-US" sz="2800" dirty="0"/>
              <a:t>As such, the information posted must comply with </a:t>
            </a:r>
            <a:r>
              <a:rPr lang="en-US" sz="2800" u="sng" dirty="0"/>
              <a:t>all</a:t>
            </a:r>
            <a:r>
              <a:rPr lang="en-US" sz="2800" dirty="0"/>
              <a:t> legal requirements related to advertisements  </a:t>
            </a:r>
          </a:p>
        </p:txBody>
      </p:sp>
    </p:spTree>
    <p:extLst>
      <p:ext uri="{BB962C8B-B14F-4D97-AF65-F5344CB8AC3E}">
        <p14:creationId xmlns:p14="http://schemas.microsoft.com/office/powerpoint/2010/main" val="258689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Examples Of Situations Where Insurance Agencies/Brokerages Can Encounter Problems With Social Media Postings</a:t>
            </a:r>
          </a:p>
        </p:txBody>
      </p:sp>
      <p:sp>
        <p:nvSpPr>
          <p:cNvPr id="3" name="Content Placeholder 2"/>
          <p:cNvSpPr>
            <a:spLocks noGrp="1"/>
          </p:cNvSpPr>
          <p:nvPr>
            <p:ph idx="1"/>
          </p:nvPr>
        </p:nvSpPr>
        <p:spPr>
          <a:xfrm>
            <a:off x="304800" y="1600200"/>
            <a:ext cx="8229600" cy="4525963"/>
          </a:xfrm>
        </p:spPr>
        <p:txBody>
          <a:bodyPr/>
          <a:lstStyle/>
          <a:p>
            <a:r>
              <a:rPr lang="en-US" dirty="0"/>
              <a:t>Social media posting referring to a customer testimonial stating that they received a specific amount of savings by using the agency/brokerage</a:t>
            </a:r>
          </a:p>
          <a:p>
            <a:r>
              <a:rPr lang="en-US" dirty="0"/>
              <a:t>Misleading language contained in a social media posting</a:t>
            </a:r>
          </a:p>
          <a:p>
            <a:r>
              <a:rPr lang="en-US" dirty="0"/>
              <a:t>Social media content that failed to meet all of the legal requirements for advertising </a:t>
            </a:r>
          </a:p>
          <a:p>
            <a:endParaRPr lang="en-US" dirty="0"/>
          </a:p>
          <a:p>
            <a:endParaRPr lang="en-US" dirty="0"/>
          </a:p>
        </p:txBody>
      </p:sp>
    </p:spTree>
    <p:extLst>
      <p:ext uri="{BB962C8B-B14F-4D97-AF65-F5344CB8AC3E}">
        <p14:creationId xmlns:p14="http://schemas.microsoft.com/office/powerpoint/2010/main" val="2280368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Question That I Received From A Producer Recently Regarding a Social Media Posting That He Had Seen</a:t>
            </a:r>
          </a:p>
        </p:txBody>
      </p:sp>
      <p:sp>
        <p:nvSpPr>
          <p:cNvPr id="3" name="Content Placeholder 2"/>
          <p:cNvSpPr>
            <a:spLocks noGrp="1"/>
          </p:cNvSpPr>
          <p:nvPr>
            <p:ph idx="1"/>
          </p:nvPr>
        </p:nvSpPr>
        <p:spPr>
          <a:xfrm>
            <a:off x="446049" y="2133600"/>
            <a:ext cx="8229600" cy="4525963"/>
          </a:xfrm>
        </p:spPr>
        <p:txBody>
          <a:bodyPr/>
          <a:lstStyle/>
          <a:p>
            <a:r>
              <a:rPr lang="en-US" dirty="0"/>
              <a:t>A customer posts on social media and the producer sees it (because they have friended each other). In the post the customer says  that they were having a really bad day because they were just in a car accident</a:t>
            </a:r>
          </a:p>
          <a:p>
            <a:r>
              <a:rPr lang="en-US" dirty="0"/>
              <a:t>How should this information be treated by the producer</a:t>
            </a:r>
          </a:p>
        </p:txBody>
      </p:sp>
    </p:spTree>
    <p:extLst>
      <p:ext uri="{BB962C8B-B14F-4D97-AF65-F5344CB8AC3E}">
        <p14:creationId xmlns:p14="http://schemas.microsoft.com/office/powerpoint/2010/main" val="126933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Content Placeholder 2"/>
          <p:cNvSpPr>
            <a:spLocks noGrp="1"/>
          </p:cNvSpPr>
          <p:nvPr>
            <p:ph idx="1"/>
          </p:nvPr>
        </p:nvSpPr>
        <p:spPr/>
        <p:txBody>
          <a:bodyPr>
            <a:normAutofit/>
          </a:bodyPr>
          <a:lstStyle/>
          <a:p>
            <a:r>
              <a:rPr lang="en-US" dirty="0"/>
              <a:t>Is the agency/brokerage on notice of a claim that needs to be reported</a:t>
            </a:r>
          </a:p>
          <a:p>
            <a:r>
              <a:rPr lang="en-US" dirty="0"/>
              <a:t>Is the agency/brokerage obligated to do something/anything in connection with the customer’s accident/claim</a:t>
            </a:r>
          </a:p>
          <a:p>
            <a:r>
              <a:rPr lang="en-US" dirty="0"/>
              <a:t>Is this really any different than what agencies/brokerages have experienced in the past – only in a different form  </a:t>
            </a:r>
          </a:p>
        </p:txBody>
      </p:sp>
    </p:spTree>
    <p:extLst>
      <p:ext uri="{BB962C8B-B14F-4D97-AF65-F5344CB8AC3E}">
        <p14:creationId xmlns:p14="http://schemas.microsoft.com/office/powerpoint/2010/main" val="1044308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The Best Practices For Insurance Agencies/Brokerages To Follow Regarding Social Media</a:t>
            </a:r>
          </a:p>
        </p:txBody>
      </p:sp>
      <p:sp>
        <p:nvSpPr>
          <p:cNvPr id="3" name="Content Placeholder 2"/>
          <p:cNvSpPr>
            <a:spLocks noGrp="1"/>
          </p:cNvSpPr>
          <p:nvPr>
            <p:ph idx="1"/>
          </p:nvPr>
        </p:nvSpPr>
        <p:spPr/>
        <p:txBody>
          <a:bodyPr>
            <a:normAutofit lnSpcReduction="10000"/>
          </a:bodyPr>
          <a:lstStyle/>
          <a:p>
            <a:r>
              <a:rPr lang="en-US" sz="2400" dirty="0"/>
              <a:t>Take a close look at what may already be out there to ensure that the agency/brokerage is comfortable with it</a:t>
            </a:r>
          </a:p>
          <a:p>
            <a:r>
              <a:rPr lang="en-US" sz="2400" dirty="0"/>
              <a:t>Procedures should be established with regard to when and how information is posted on behalf of the agency/brokerage</a:t>
            </a:r>
          </a:p>
          <a:p>
            <a:r>
              <a:rPr lang="en-US" sz="2400" dirty="0"/>
              <a:t>All content that is posted should be approved first by the agency/brokerage</a:t>
            </a:r>
          </a:p>
          <a:p>
            <a:r>
              <a:rPr lang="en-US" sz="2400" dirty="0"/>
              <a:t>There should be one person or a group of people (depending on the size of the agency/brokerage) that approves all social media postings made on behalf of an agency/brokerage</a:t>
            </a:r>
          </a:p>
          <a:p>
            <a:r>
              <a:rPr lang="en-US" sz="2400" dirty="0"/>
              <a:t>Only select people at the agency/brokerage should have access to post on its behalf – this should not be open to everyone    </a:t>
            </a:r>
          </a:p>
        </p:txBody>
      </p:sp>
    </p:spTree>
    <p:extLst>
      <p:ext uri="{BB962C8B-B14F-4D97-AF65-F5344CB8AC3E}">
        <p14:creationId xmlns:p14="http://schemas.microsoft.com/office/powerpoint/2010/main" val="134814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2FF1-DDAE-4F88-9ADD-E9AA81E54D62}"/>
              </a:ext>
            </a:extLst>
          </p:cNvPr>
          <p:cNvSpPr>
            <a:spLocks noGrp="1"/>
          </p:cNvSpPr>
          <p:nvPr>
            <p:ph type="title"/>
          </p:nvPr>
        </p:nvSpPr>
        <p:spPr/>
        <p:txBody>
          <a:bodyPr>
            <a:normAutofit/>
          </a:bodyPr>
          <a:lstStyle/>
          <a:p>
            <a:r>
              <a:rPr lang="en-US" sz="3200" dirty="0"/>
              <a:t>Some Additional Thoughts On Why An Agency/Brokerage Should Think Before It Posts</a:t>
            </a:r>
          </a:p>
        </p:txBody>
      </p:sp>
      <p:sp>
        <p:nvSpPr>
          <p:cNvPr id="3" name="Content Placeholder 2">
            <a:extLst>
              <a:ext uri="{FF2B5EF4-FFF2-40B4-BE49-F238E27FC236}">
                <a16:creationId xmlns:a16="http://schemas.microsoft.com/office/drawing/2014/main" id="{92EEF57B-8D9A-466C-A42A-5A54E78C9512}"/>
              </a:ext>
            </a:extLst>
          </p:cNvPr>
          <p:cNvSpPr>
            <a:spLocks noGrp="1"/>
          </p:cNvSpPr>
          <p:nvPr>
            <p:ph idx="1"/>
          </p:nvPr>
        </p:nvSpPr>
        <p:spPr/>
        <p:txBody>
          <a:bodyPr>
            <a:normAutofit fontScale="92500"/>
          </a:bodyPr>
          <a:lstStyle/>
          <a:p>
            <a:r>
              <a:rPr lang="en-US" sz="2800" dirty="0"/>
              <a:t>The average E&amp;O lawsuit that handle lasts between 2-4 years, but some can last much longer than that</a:t>
            </a:r>
          </a:p>
          <a:p>
            <a:r>
              <a:rPr lang="en-US" sz="2800" dirty="0"/>
              <a:t>The typical regulatory matter that we handle lasts between 9-18 months, but it can be longer</a:t>
            </a:r>
          </a:p>
          <a:p>
            <a:r>
              <a:rPr lang="en-US" sz="2800" dirty="0"/>
              <a:t>Even when the agency/brokerage prevails in a  lawsuit or regulatory matter, that’s a lot of time spent dealing with the matter and not handling its business</a:t>
            </a:r>
          </a:p>
          <a:p>
            <a:r>
              <a:rPr lang="en-US" sz="2800" dirty="0"/>
              <a:t>Taking time to think about information before it is posted can save the agency/brokerage a great deal of time, aggravation and money</a:t>
            </a:r>
          </a:p>
          <a:p>
            <a:endParaRPr lang="en-US" dirty="0"/>
          </a:p>
        </p:txBody>
      </p:sp>
    </p:spTree>
    <p:extLst>
      <p:ext uri="{BB962C8B-B14F-4D97-AF65-F5344CB8AC3E}">
        <p14:creationId xmlns:p14="http://schemas.microsoft.com/office/powerpoint/2010/main" val="183972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3834B-B312-4754-874B-BBAC0DB8C824}"/>
              </a:ext>
            </a:extLst>
          </p:cNvPr>
          <p:cNvSpPr/>
          <p:nvPr/>
        </p:nvSpPr>
        <p:spPr>
          <a:xfrm>
            <a:off x="1143000" y="2438400"/>
            <a:ext cx="6629400" cy="1200329"/>
          </a:xfrm>
          <a:prstGeom prst="rect">
            <a:avLst/>
          </a:prstGeom>
        </p:spPr>
        <p:txBody>
          <a:bodyPr wrap="square">
            <a:spAutoFit/>
          </a:bodyPr>
          <a:lstStyle/>
          <a:p>
            <a:pPr algn="ctr"/>
            <a:r>
              <a:rPr lang="en-US" sz="3600" b="1" dirty="0"/>
              <a:t>Ron Berg, Executive Director Agents Council for Technology </a:t>
            </a:r>
            <a:endParaRPr lang="en-US" sz="36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1230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Resources Are Available To Insurance Agencies/Brokerages To Assist With Social Media Issues</a:t>
            </a:r>
          </a:p>
        </p:txBody>
      </p:sp>
      <p:sp>
        <p:nvSpPr>
          <p:cNvPr id="3" name="Content Placeholder 2"/>
          <p:cNvSpPr>
            <a:spLocks noGrp="1"/>
          </p:cNvSpPr>
          <p:nvPr>
            <p:ph idx="1"/>
          </p:nvPr>
        </p:nvSpPr>
        <p:spPr>
          <a:xfrm>
            <a:off x="533400" y="2332037"/>
            <a:ext cx="8229600" cy="4525963"/>
          </a:xfrm>
        </p:spPr>
        <p:txBody>
          <a:bodyPr/>
          <a:lstStyle/>
          <a:p>
            <a:r>
              <a:rPr lang="en-US" dirty="0"/>
              <a:t>The Independent Insurance Agents and Brokers of America (IIABA)</a:t>
            </a:r>
          </a:p>
          <a:p>
            <a:r>
              <a:rPr lang="en-US" dirty="0"/>
              <a:t>The Agents Council for Technology (ACT)</a:t>
            </a:r>
          </a:p>
          <a:p>
            <a:r>
              <a:rPr lang="en-US" dirty="0"/>
              <a:t>Your state association</a:t>
            </a:r>
          </a:p>
          <a:p>
            <a:r>
              <a:rPr lang="en-US" dirty="0"/>
              <a:t>Experienced legal counsel</a:t>
            </a:r>
          </a:p>
        </p:txBody>
      </p:sp>
    </p:spTree>
    <p:extLst>
      <p:ext uri="{BB962C8B-B14F-4D97-AF65-F5344CB8AC3E}">
        <p14:creationId xmlns:p14="http://schemas.microsoft.com/office/powerpoint/2010/main" val="4106064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p:nvPr>
        </p:nvSpPr>
        <p:spPr/>
        <p:txBody>
          <a:bodyPr/>
          <a:lstStyle/>
          <a:p>
            <a:r>
              <a:rPr lang="en-US" dirty="0"/>
              <a:t>Big “I” Related Resources:</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1"/>
          </p:nvPr>
        </p:nvSpPr>
        <p:spPr/>
        <p:txBody>
          <a:bodyPr>
            <a:normAutofit/>
          </a:bodyPr>
          <a:lstStyle/>
          <a:p>
            <a:pPr marL="457200" indent="-457200">
              <a:buFont typeface="+mj-lt"/>
              <a:buAutoNum type="arabicPeriod"/>
            </a:pPr>
            <a:r>
              <a:rPr lang="en-US" sz="2400" dirty="0"/>
              <a:t>Sample </a:t>
            </a:r>
            <a:r>
              <a:rPr lang="en-US" sz="2400" dirty="0">
                <a:hlinkClick r:id="rId3"/>
              </a:rPr>
              <a:t>Website Privacy Statement </a:t>
            </a:r>
            <a:r>
              <a:rPr lang="en-US" sz="2400" dirty="0"/>
              <a:t>&amp; </a:t>
            </a:r>
            <a:r>
              <a:rPr lang="en-US" sz="2400" dirty="0">
                <a:hlinkClick r:id="rId4"/>
              </a:rPr>
              <a:t>Website Disclaimer</a:t>
            </a:r>
            <a:endParaRPr lang="en-US" sz="2400" dirty="0"/>
          </a:p>
          <a:p>
            <a:pPr marL="457200" indent="-457200">
              <a:buFont typeface="+mj-lt"/>
              <a:buAutoNum type="arabicPeriod"/>
            </a:pPr>
            <a:r>
              <a:rPr lang="en-US" sz="2400" dirty="0"/>
              <a:t>Webinar: </a:t>
            </a:r>
            <a:r>
              <a:rPr lang="en-US" sz="2400" dirty="0">
                <a:hlinkClick r:id="rId5"/>
              </a:rPr>
              <a:t>“Understanding your Agency’s Standard of Care”</a:t>
            </a:r>
            <a:endParaRPr lang="en-US" sz="2400" dirty="0"/>
          </a:p>
          <a:p>
            <a:pPr marL="457200" indent="-457200">
              <a:buFont typeface="+mj-lt"/>
              <a:buAutoNum type="arabicPeriod"/>
            </a:pPr>
            <a:r>
              <a:rPr lang="en-US" sz="2400" dirty="0">
                <a:hlinkClick r:id="rId6"/>
              </a:rPr>
              <a:t>“Do Insurance Agents have a Duty to Advise,”</a:t>
            </a:r>
            <a:r>
              <a:rPr lang="en-US" sz="2400" dirty="0"/>
              <a:t> an article, color coded map and summary by Myles </a:t>
            </a:r>
            <a:r>
              <a:rPr lang="en-US" sz="2400" dirty="0" err="1"/>
              <a:t>Hasset</a:t>
            </a:r>
            <a:r>
              <a:rPr lang="en-US" sz="2400" dirty="0"/>
              <a:t>, Esq &amp; Julie Moen, Esq.  </a:t>
            </a:r>
          </a:p>
          <a:p>
            <a:pPr marL="457200" indent="-457200">
              <a:buFont typeface="+mj-lt"/>
              <a:buAutoNum type="arabicPeriod"/>
            </a:pPr>
            <a:r>
              <a:rPr lang="en-US" sz="2400" dirty="0"/>
              <a:t>E&amp;O Angle Article- “</a:t>
            </a:r>
            <a:r>
              <a:rPr lang="en-US" sz="2400" dirty="0">
                <a:hlinkClick r:id="rId7"/>
              </a:rPr>
              <a:t>Is Your Agency Making Empty Promises on its Website</a:t>
            </a:r>
            <a:r>
              <a:rPr lang="en-US" sz="2400" dirty="0"/>
              <a:t>” Author: Ellen McCarthy</a:t>
            </a:r>
          </a:p>
          <a:p>
            <a:pPr marL="457200" indent="-457200">
              <a:buFont typeface="+mj-lt"/>
              <a:buAutoNum type="arabicPeriod"/>
            </a:pPr>
            <a:r>
              <a:rPr lang="en-US" sz="2400" dirty="0">
                <a:hlinkClick r:id="rId8"/>
              </a:rPr>
              <a:t>A discussion of Agency Website &amp; </a:t>
            </a:r>
            <a:r>
              <a:rPr lang="en-US" sz="2400" dirty="0" err="1">
                <a:hlinkClick r:id="rId8"/>
              </a:rPr>
              <a:t>Socia</a:t>
            </a:r>
            <a:r>
              <a:rPr lang="en-US" sz="2400" dirty="0">
                <a:hlinkClick r:id="rId8"/>
              </a:rPr>
              <a:t> Media Best Practices</a:t>
            </a:r>
            <a:r>
              <a:rPr lang="en-US" sz="2400" dirty="0"/>
              <a:t> by Rick Morgan</a:t>
            </a:r>
          </a:p>
          <a:p>
            <a:pPr marL="0" indent="0">
              <a:buNone/>
            </a:pPr>
            <a:endParaRPr lang="en-US" sz="2400" dirty="0"/>
          </a:p>
        </p:txBody>
      </p:sp>
    </p:spTree>
    <p:extLst>
      <p:ext uri="{BB962C8B-B14F-4D97-AF65-F5344CB8AC3E}">
        <p14:creationId xmlns:p14="http://schemas.microsoft.com/office/powerpoint/2010/main" val="2252355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p:nvPr>
        </p:nvSpPr>
        <p:spPr/>
        <p:txBody>
          <a:bodyPr/>
          <a:lstStyle/>
          <a:p>
            <a:r>
              <a:rPr lang="en-US" dirty="0"/>
              <a:t>Panelist Contact Information:</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1"/>
          </p:nvPr>
        </p:nvSpPr>
        <p:spPr/>
        <p:txBody>
          <a:bodyPr/>
          <a:lstStyle/>
          <a:p>
            <a:endParaRPr lang="en-US" dirty="0"/>
          </a:p>
          <a:p>
            <a:endParaRPr lang="en-US" sz="2800" dirty="0"/>
          </a:p>
        </p:txBody>
      </p:sp>
      <p:sp>
        <p:nvSpPr>
          <p:cNvPr id="4" name="Rectangle 3">
            <a:extLst>
              <a:ext uri="{FF2B5EF4-FFF2-40B4-BE49-F238E27FC236}">
                <a16:creationId xmlns:a16="http://schemas.microsoft.com/office/drawing/2014/main" id="{DC424436-1531-400B-9557-C278D28696F0}"/>
              </a:ext>
            </a:extLst>
          </p:cNvPr>
          <p:cNvSpPr/>
          <p:nvPr/>
        </p:nvSpPr>
        <p:spPr>
          <a:xfrm>
            <a:off x="457200" y="1752600"/>
            <a:ext cx="8001000" cy="2585323"/>
          </a:xfrm>
          <a:prstGeom prst="rect">
            <a:avLst/>
          </a:prstGeom>
        </p:spPr>
        <p:txBody>
          <a:bodyPr wrap="square">
            <a:spAutoFit/>
          </a:bodyPr>
          <a:lstStyle/>
          <a:p>
            <a:pPr lvl="1"/>
            <a:r>
              <a:rPr lang="en-US" sz="3300" dirty="0"/>
              <a:t>Ron Berg- </a:t>
            </a:r>
            <a:r>
              <a:rPr lang="en-US" sz="3300" dirty="0">
                <a:solidFill>
                  <a:schemeClr val="tx2"/>
                </a:solidFill>
                <a:hlinkClick r:id="rId3"/>
              </a:rPr>
              <a:t>RonBerg@iiaba.net</a:t>
            </a:r>
            <a:endParaRPr lang="en-US" sz="3300" dirty="0">
              <a:solidFill>
                <a:schemeClr val="tx2"/>
              </a:solidFill>
            </a:endParaRPr>
          </a:p>
          <a:p>
            <a:pPr lvl="1"/>
            <a:r>
              <a:rPr lang="en-US" sz="3300" dirty="0"/>
              <a:t>Matt Davis- </a:t>
            </a:r>
            <a:r>
              <a:rPr lang="en-US" sz="3300" u="sng" dirty="0">
                <a:hlinkClick r:id="rId4"/>
              </a:rPr>
              <a:t>Matthew</a:t>
            </a:r>
            <a:r>
              <a:rPr lang="en-US" sz="3300" b="1" u="sng" dirty="0">
                <a:hlinkClick r:id="rId4"/>
              </a:rPr>
              <a:t>_</a:t>
            </a:r>
            <a:r>
              <a:rPr lang="en-US" sz="3300" u="sng" dirty="0">
                <a:hlinkClick r:id="rId4"/>
              </a:rPr>
              <a:t>Davis@swissre.com</a:t>
            </a:r>
            <a:endParaRPr lang="en-US" sz="3300" u="sng" dirty="0"/>
          </a:p>
          <a:p>
            <a:pPr lvl="1"/>
            <a:r>
              <a:rPr lang="en-US" sz="3300" dirty="0"/>
              <a:t>Jim Keidel- </a:t>
            </a:r>
            <a:r>
              <a:rPr lang="en-US" sz="3300" u="sng" dirty="0">
                <a:hlinkClick r:id="rId5"/>
              </a:rPr>
              <a:t>jkeidel@kwcllp.com</a:t>
            </a:r>
            <a:endParaRPr lang="en-US" sz="3300" dirty="0"/>
          </a:p>
          <a:p>
            <a:pPr lvl="1"/>
            <a:r>
              <a:rPr lang="en-US" sz="3300" dirty="0"/>
              <a:t>Richard Lund- </a:t>
            </a:r>
            <a:r>
              <a:rPr lang="en-US" sz="3300" u="sng" dirty="0">
                <a:solidFill>
                  <a:srgbClr val="0033CC"/>
                </a:solidFill>
              </a:rPr>
              <a:t>Richard</a:t>
            </a:r>
            <a:r>
              <a:rPr lang="en-US" sz="3300" b="1" u="sng" dirty="0">
                <a:solidFill>
                  <a:srgbClr val="0033CC"/>
                </a:solidFill>
              </a:rPr>
              <a:t>_</a:t>
            </a:r>
            <a:r>
              <a:rPr lang="en-US" sz="3300" u="sng" dirty="0">
                <a:solidFill>
                  <a:srgbClr val="0033CC"/>
                </a:solidFill>
              </a:rPr>
              <a:t>Lund@swissre.com</a:t>
            </a:r>
          </a:p>
          <a:p>
            <a:pPr lvl="1"/>
            <a:endParaRPr lang="en-US" sz="3000" u="sng" dirty="0">
              <a:solidFill>
                <a:srgbClr val="0033CC"/>
              </a:solidFill>
            </a:endParaRPr>
          </a:p>
        </p:txBody>
      </p:sp>
    </p:spTree>
    <p:extLst>
      <p:ext uri="{BB962C8B-B14F-4D97-AF65-F5344CB8AC3E}">
        <p14:creationId xmlns:p14="http://schemas.microsoft.com/office/powerpoint/2010/main" val="93574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46BD6-342D-479B-BDCE-71D306FEC7C4}"/>
              </a:ext>
            </a:extLst>
          </p:cNvPr>
          <p:cNvSpPr/>
          <p:nvPr/>
        </p:nvSpPr>
        <p:spPr>
          <a:xfrm>
            <a:off x="838200" y="1600200"/>
            <a:ext cx="7391400" cy="1107996"/>
          </a:xfrm>
          <a:prstGeom prst="rect">
            <a:avLst/>
          </a:prstGeom>
        </p:spPr>
        <p:txBody>
          <a:bodyPr wrap="square">
            <a:spAutoFit/>
          </a:bodyPr>
          <a:lstStyle/>
          <a:p>
            <a:pPr algn="ctr"/>
            <a:r>
              <a:rPr lang="en-US" sz="6600" b="1" dirty="0"/>
              <a:t>Thank you!</a:t>
            </a:r>
          </a:p>
        </p:txBody>
      </p:sp>
    </p:spTree>
    <p:extLst>
      <p:ext uri="{BB962C8B-B14F-4D97-AF65-F5344CB8AC3E}">
        <p14:creationId xmlns:p14="http://schemas.microsoft.com/office/powerpoint/2010/main" val="197912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ACT – What &amp; How</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Big “I” Program bringing IA stakeholders together since 1999 – </a:t>
            </a:r>
            <a:r>
              <a:rPr lang="en-US" b="1" i="1" dirty="0">
                <a:solidFill>
                  <a:srgbClr val="FF0000"/>
                </a:solidFill>
              </a:rPr>
              <a:t>FREE for IAs</a:t>
            </a:r>
          </a:p>
          <a:p>
            <a:r>
              <a:rPr lang="en-US" dirty="0"/>
              <a:t>Advancing effective:</a:t>
            </a:r>
          </a:p>
          <a:p>
            <a:pPr lvl="1"/>
            <a:r>
              <a:rPr lang="en-US" dirty="0"/>
              <a:t> Technology workflows, business processes</a:t>
            </a:r>
          </a:p>
          <a:p>
            <a:r>
              <a:rPr lang="en-US" dirty="0"/>
              <a:t>Our Goal: </a:t>
            </a:r>
            <a:r>
              <a:rPr lang="en-US" sz="2800" i="1" dirty="0"/>
              <a:t>Consensus on best workflows, advocacy using Work Groups</a:t>
            </a:r>
            <a:endParaRPr lang="en-US" sz="3000" dirty="0"/>
          </a:p>
          <a:p>
            <a:pPr marL="719138" lvl="1" fontAlgn="base">
              <a:spcAft>
                <a:spcPct val="0"/>
              </a:spcAft>
              <a:buClr>
                <a:srgbClr val="00B3E6"/>
              </a:buClr>
              <a:buSzPct val="100000"/>
              <a:buFont typeface="Arial"/>
              <a:buChar char="•"/>
              <a:defRPr/>
            </a:pPr>
            <a:r>
              <a:rPr lang="en-US" sz="2600" dirty="0"/>
              <a:t>Strategic Future Issues, Changing Nature of Risk </a:t>
            </a:r>
          </a:p>
          <a:p>
            <a:pPr marL="719138" lvl="1" fontAlgn="base">
              <a:spcAft>
                <a:spcPct val="0"/>
              </a:spcAft>
              <a:buClr>
                <a:srgbClr val="00B3E6"/>
              </a:buClr>
              <a:buSzPct val="100000"/>
              <a:buFont typeface="Arial"/>
              <a:buChar char="•"/>
              <a:defRPr/>
            </a:pPr>
            <a:r>
              <a:rPr lang="en-US" sz="2600" dirty="0"/>
              <a:t>Customer Experience, Security Issues</a:t>
            </a:r>
          </a:p>
          <a:p>
            <a:pPr marL="719138" lvl="1" fontAlgn="base">
              <a:spcAft>
                <a:spcPct val="0"/>
              </a:spcAft>
              <a:buClr>
                <a:srgbClr val="00B3E6"/>
              </a:buClr>
              <a:buSzPct val="100000"/>
              <a:buFont typeface="Arial"/>
              <a:buChar char="•"/>
              <a:defRPr/>
            </a:pPr>
            <a:r>
              <a:rPr lang="en-US" sz="2600" dirty="0"/>
              <a:t>Disaster Planning, Small Commercial Real Time Rating</a:t>
            </a:r>
          </a:p>
          <a:p>
            <a:endParaRPr lang="en-US" dirty="0"/>
          </a:p>
        </p:txBody>
      </p:sp>
      <p:pic>
        <p:nvPicPr>
          <p:cNvPr id="5" name="Picture 4">
            <a:extLst>
              <a:ext uri="{FF2B5EF4-FFF2-40B4-BE49-F238E27FC236}">
                <a16:creationId xmlns:a16="http://schemas.microsoft.com/office/drawing/2014/main" id="{D327F4A3-A6A2-4552-A90C-986A7C9A1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47696"/>
            <a:ext cx="1538288" cy="796884"/>
          </a:xfrm>
          <a:prstGeom prst="rect">
            <a:avLst/>
          </a:prstGeom>
        </p:spPr>
      </p:pic>
    </p:spTree>
    <p:extLst>
      <p:ext uri="{BB962C8B-B14F-4D97-AF65-F5344CB8AC3E}">
        <p14:creationId xmlns:p14="http://schemas.microsoft.com/office/powerpoint/2010/main" val="281355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The CX Journey</a:t>
            </a:r>
          </a:p>
        </p:txBody>
      </p:sp>
      <p:sp>
        <p:nvSpPr>
          <p:cNvPr id="3" name="Content Placeholder 2"/>
          <p:cNvSpPr>
            <a:spLocks noGrp="1"/>
          </p:cNvSpPr>
          <p:nvPr>
            <p:ph idx="1"/>
          </p:nvPr>
        </p:nvSpPr>
        <p:spPr>
          <a:xfrm>
            <a:off x="4567930" y="801866"/>
            <a:ext cx="3979563" cy="5230634"/>
          </a:xfrm>
        </p:spPr>
        <p:txBody>
          <a:bodyPr anchor="ctr">
            <a:normAutofit/>
          </a:bodyPr>
          <a:lstStyle/>
          <a:p>
            <a:pPr marL="0" indent="0">
              <a:buNone/>
            </a:pPr>
            <a:r>
              <a:rPr lang="en-US" sz="2100">
                <a:solidFill>
                  <a:srgbClr val="000000"/>
                </a:solidFill>
              </a:rPr>
              <a:t>Customer Expectations are </a:t>
            </a:r>
            <a:r>
              <a:rPr lang="en-US" sz="2100" i="1">
                <a:solidFill>
                  <a:srgbClr val="000000"/>
                </a:solidFill>
              </a:rPr>
              <a:t>CHANGING</a:t>
            </a:r>
          </a:p>
          <a:p>
            <a:pPr marL="0" indent="0">
              <a:buNone/>
            </a:pPr>
            <a:endParaRPr lang="en-US" sz="2100">
              <a:solidFill>
                <a:srgbClr val="000000"/>
              </a:solidFill>
            </a:endParaRPr>
          </a:p>
          <a:p>
            <a:pPr marL="0" indent="0">
              <a:buNone/>
            </a:pPr>
            <a:r>
              <a:rPr lang="en-US" sz="2100">
                <a:solidFill>
                  <a:srgbClr val="000000"/>
                </a:solidFill>
              </a:rPr>
              <a:t>Forces at Work:</a:t>
            </a:r>
          </a:p>
          <a:p>
            <a:pPr lvl="1"/>
            <a:r>
              <a:rPr lang="en-US" sz="2100">
                <a:solidFill>
                  <a:srgbClr val="000000"/>
                </a:solidFill>
              </a:rPr>
              <a:t> New Behaviors</a:t>
            </a:r>
          </a:p>
          <a:p>
            <a:pPr lvl="1"/>
            <a:r>
              <a:rPr lang="en-US" sz="2100">
                <a:solidFill>
                  <a:srgbClr val="000000"/>
                </a:solidFill>
              </a:rPr>
              <a:t> New Technologies</a:t>
            </a:r>
          </a:p>
          <a:p>
            <a:pPr lvl="1"/>
            <a:r>
              <a:rPr lang="en-US" sz="2100">
                <a:solidFill>
                  <a:srgbClr val="000000"/>
                </a:solidFill>
              </a:rPr>
              <a:t> Competitive Pressure</a:t>
            </a:r>
          </a:p>
          <a:p>
            <a:pPr lvl="1"/>
            <a:r>
              <a:rPr lang="en-US" sz="2100">
                <a:solidFill>
                  <a:srgbClr val="000000"/>
                </a:solidFill>
              </a:rPr>
              <a:t> New Buying Journey</a:t>
            </a:r>
          </a:p>
        </p:txBody>
      </p:sp>
    </p:spTree>
    <p:extLst>
      <p:ext uri="{BB962C8B-B14F-4D97-AF65-F5344CB8AC3E}">
        <p14:creationId xmlns:p14="http://schemas.microsoft.com/office/powerpoint/2010/main" val="158668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4282CD2-D17B-4D79-B7F3-BAAB4C92EBBA}"/>
              </a:ext>
            </a:extLst>
          </p:cNvPr>
          <p:cNvSpPr txBox="1">
            <a:spLocks/>
          </p:cNvSpPr>
          <p:nvPr/>
        </p:nvSpPr>
        <p:spPr>
          <a:xfrm>
            <a:off x="381001" y="1795104"/>
            <a:ext cx="3962400" cy="3352800"/>
          </a:xfrm>
          <a:prstGeom prst="rect">
            <a:avLst/>
          </a:prstGeom>
        </p:spPr>
        <p:txBody>
          <a:bodyPr/>
          <a:lstStyle>
            <a:lvl1pPr marL="342900" indent="-342900" algn="l" rtl="0" eaLnBrk="1" fontAlgn="base" hangingPunct="1">
              <a:spcBef>
                <a:spcPts val="1200"/>
              </a:spcBef>
              <a:spcAft>
                <a:spcPct val="0"/>
              </a:spcAft>
              <a:buClr>
                <a:schemeClr val="accent1"/>
              </a:buClr>
              <a:buSzPct val="100000"/>
              <a:buFont typeface="Lucida Grande"/>
              <a:buChar char="&gt;"/>
              <a:defRPr sz="2000" b="0" i="0" kern="1200">
                <a:solidFill>
                  <a:schemeClr val="tx1">
                    <a:lumMod val="75000"/>
                    <a:lumOff val="25000"/>
                  </a:schemeClr>
                </a:solidFill>
                <a:latin typeface="+mn-lt"/>
                <a:ea typeface="Arial Hebrew" charset="-79"/>
                <a:cs typeface="Arial Hebrew" charset="-79"/>
              </a:defRPr>
            </a:lvl1pPr>
            <a:lvl2pPr marL="719138" indent="-285750" algn="l" rtl="0" eaLnBrk="1" fontAlgn="base" hangingPunct="1">
              <a:spcBef>
                <a:spcPct val="20000"/>
              </a:spcBef>
              <a:spcAft>
                <a:spcPct val="0"/>
              </a:spcAft>
              <a:buClr>
                <a:schemeClr val="accent1"/>
              </a:buClr>
              <a:buSzPct val="100000"/>
              <a:buFont typeface="Arial"/>
              <a:buChar char="•"/>
              <a:defRPr b="0" i="0" kern="1200">
                <a:solidFill>
                  <a:schemeClr val="tx1">
                    <a:lumMod val="75000"/>
                    <a:lumOff val="25000"/>
                  </a:schemeClr>
                </a:solidFill>
                <a:latin typeface="+mn-lt"/>
                <a:ea typeface="Arial Hebrew" charset="-79"/>
                <a:cs typeface="Arial Hebrew" charset="-79"/>
              </a:defRPr>
            </a:lvl2pPr>
            <a:lvl3pPr marL="995363" indent="-228600" algn="l" rtl="0" eaLnBrk="1" fontAlgn="base" hangingPunct="1">
              <a:spcBef>
                <a:spcPct val="20000"/>
              </a:spcBef>
              <a:spcAft>
                <a:spcPct val="0"/>
              </a:spcAft>
              <a:buClr>
                <a:schemeClr val="accent1"/>
              </a:buClr>
              <a:buSzPct val="80000"/>
              <a:buFont typeface="Arial"/>
              <a:buChar char="•"/>
              <a:defRPr sz="1600" b="0" i="0" kern="1200">
                <a:solidFill>
                  <a:schemeClr val="tx1">
                    <a:lumMod val="75000"/>
                    <a:lumOff val="25000"/>
                  </a:schemeClr>
                </a:solidFill>
                <a:latin typeface="+mn-lt"/>
                <a:ea typeface="Arial Hebrew" charset="-79"/>
                <a:cs typeface="Arial Hebrew" charset="-79"/>
              </a:defRPr>
            </a:lvl3pPr>
            <a:lvl4pPr marL="1216025" indent="-182563" algn="l" rtl="0" eaLnBrk="1" fontAlgn="base" hangingPunct="1">
              <a:spcBef>
                <a:spcPct val="20000"/>
              </a:spcBef>
              <a:spcAft>
                <a:spcPct val="0"/>
              </a:spcAft>
              <a:buClr>
                <a:schemeClr val="accent1"/>
              </a:buClr>
              <a:buSzPct val="80000"/>
              <a:buFont typeface="Arial"/>
              <a:buChar char="•"/>
              <a:defRPr sz="1400" b="0" i="0" kern="1200">
                <a:solidFill>
                  <a:schemeClr val="tx1">
                    <a:lumMod val="75000"/>
                    <a:lumOff val="25000"/>
                  </a:schemeClr>
                </a:solidFill>
                <a:latin typeface="+mn-lt"/>
                <a:ea typeface="Arial Hebrew" charset="-79"/>
                <a:cs typeface="Arial Hebrew" charset="-79"/>
              </a:defRPr>
            </a:lvl4pPr>
            <a:lvl5pPr marL="1512888" indent="-182563" algn="l" rtl="0" eaLnBrk="1" fontAlgn="base" hangingPunct="1">
              <a:spcBef>
                <a:spcPct val="20000"/>
              </a:spcBef>
              <a:spcAft>
                <a:spcPct val="0"/>
              </a:spcAft>
              <a:buClr>
                <a:schemeClr val="accent1"/>
              </a:buClr>
              <a:buSzPct val="60000"/>
              <a:buFont typeface="Arial"/>
              <a:buChar char="•"/>
              <a:defRPr lang="en-US" sz="1200" b="0" i="0" kern="1200">
                <a:solidFill>
                  <a:schemeClr val="tx1">
                    <a:lumMod val="75000"/>
                    <a:lumOff val="25000"/>
                  </a:schemeClr>
                </a:solidFill>
                <a:latin typeface="+mn-lt"/>
                <a:ea typeface="Arial Hebrew" charset="-79"/>
                <a:cs typeface="Arial Hebrew" charset="-79"/>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marR="0" lvl="0" indent="0" algn="l" defTabSz="914400" rtl="0" eaLnBrk="1" fontAlgn="base" latinLnBrk="0" hangingPunct="1">
              <a:lnSpc>
                <a:spcPct val="100000"/>
              </a:lnSpc>
              <a:spcBef>
                <a:spcPts val="1200"/>
              </a:spcBef>
              <a:spcAft>
                <a:spcPct val="0"/>
              </a:spcAft>
              <a:buClr>
                <a:srgbClr val="00B3E6"/>
              </a:buClr>
              <a:buSzPct val="100000"/>
              <a:buFont typeface="Lucida Grande"/>
              <a:buNone/>
              <a:tabLst/>
              <a:defRPr/>
            </a:pPr>
            <a:r>
              <a:rPr kumimoji="0" lang="en-US" sz="2000" b="1" i="0" u="none" strike="noStrike" kern="1200" cap="none" spc="0" normalizeH="0" baseline="0" noProof="0" dirty="0">
                <a:ln>
                  <a:noFill/>
                </a:ln>
                <a:solidFill>
                  <a:srgbClr val="3D3D40">
                    <a:lumMod val="75000"/>
                    <a:lumOff val="25000"/>
                  </a:srgbClr>
                </a:solidFill>
                <a:effectLst/>
                <a:uLnTx/>
                <a:uFillTx/>
                <a:latin typeface="Arial"/>
                <a:cs typeface="Arial Hebrew" charset="-79"/>
              </a:rPr>
              <a:t>First; MOBILE</a:t>
            </a:r>
          </a:p>
          <a:p>
            <a:pPr marL="342900" marR="0" lvl="0" indent="-342900" algn="l" defTabSz="914400" rtl="0" eaLnBrk="1" fontAlgn="base" latinLnBrk="0" hangingPunct="1">
              <a:lnSpc>
                <a:spcPct val="100000"/>
              </a:lnSpc>
              <a:spcBef>
                <a:spcPts val="1200"/>
              </a:spcBef>
              <a:spcAft>
                <a:spcPct val="0"/>
              </a:spcAft>
              <a:buClr>
                <a:srgbClr val="3D5153"/>
              </a:buClr>
              <a:buSzPct val="100000"/>
              <a:buFont typeface="Lucida Grande"/>
              <a:buChar char="&gt;"/>
              <a:tabLst/>
              <a:defRPr/>
            </a:pPr>
            <a:r>
              <a:rPr kumimoji="0" lang="en-US" sz="2000" b="1" i="1" u="none" strike="noStrike" kern="1200" cap="none" spc="0" normalizeH="0" baseline="0" noProof="0" dirty="0">
                <a:ln>
                  <a:noFill/>
                </a:ln>
                <a:solidFill>
                  <a:srgbClr val="FF0000"/>
                </a:solidFill>
                <a:effectLst/>
                <a:uLnTx/>
                <a:uFillTx/>
                <a:latin typeface="Arial"/>
                <a:cs typeface="Arial Hebrew" charset="-79"/>
              </a:rPr>
              <a:t>85%</a:t>
            </a:r>
            <a:r>
              <a:rPr kumimoji="0" lang="en-US" sz="2000" b="0" i="0" u="none" strike="noStrike" kern="1200" cap="none" spc="0" normalizeH="0" baseline="0" noProof="0" dirty="0">
                <a:ln>
                  <a:noFill/>
                </a:ln>
                <a:solidFill>
                  <a:srgbClr val="FF0000"/>
                </a:solidFill>
                <a:effectLst/>
                <a:uLnTx/>
                <a:uFillTx/>
                <a:latin typeface="Arial"/>
                <a:cs typeface="Arial Hebrew" charset="-79"/>
              </a:rPr>
              <a:t> </a:t>
            </a:r>
            <a:r>
              <a:rPr kumimoji="0" lang="en-US" sz="2000" b="0" i="0" u="none" strike="noStrike" kern="1200" cap="none" spc="0" normalizeH="0" baseline="0" noProof="0" dirty="0">
                <a:ln>
                  <a:noFill/>
                </a:ln>
                <a:solidFill>
                  <a:srgbClr val="3D3D40">
                    <a:lumMod val="75000"/>
                    <a:lumOff val="25000"/>
                  </a:srgbClr>
                </a:solidFill>
                <a:effectLst/>
                <a:uLnTx/>
                <a:uFillTx/>
                <a:latin typeface="Arial"/>
                <a:cs typeface="Arial Hebrew" charset="-79"/>
              </a:rPr>
              <a:t>of insurance shopping now starts on mobile *</a:t>
            </a:r>
            <a:endParaRPr kumimoji="0" lang="en-US" sz="2000" b="1" i="1" u="none" strike="noStrike" kern="1200" cap="none" spc="0" normalizeH="0" baseline="0" noProof="0" dirty="0">
              <a:ln>
                <a:noFill/>
              </a:ln>
              <a:solidFill>
                <a:srgbClr val="3D3D40">
                  <a:lumMod val="75000"/>
                  <a:lumOff val="25000"/>
                </a:srgbClr>
              </a:solidFill>
              <a:effectLst/>
              <a:uLnTx/>
              <a:uFillTx/>
              <a:latin typeface="Arial"/>
              <a:cs typeface="Arial Hebrew" charset="-79"/>
            </a:endParaRPr>
          </a:p>
          <a:p>
            <a:pPr marL="342900" marR="0" lvl="0" indent="-342900" algn="l" defTabSz="914400" rtl="0" eaLnBrk="1" fontAlgn="base" latinLnBrk="0" hangingPunct="1">
              <a:lnSpc>
                <a:spcPct val="100000"/>
              </a:lnSpc>
              <a:spcBef>
                <a:spcPts val="1200"/>
              </a:spcBef>
              <a:spcAft>
                <a:spcPct val="0"/>
              </a:spcAft>
              <a:buClr>
                <a:srgbClr val="3D5153"/>
              </a:buClr>
              <a:buSzPct val="100000"/>
              <a:buFont typeface="Lucida Grande"/>
              <a:buChar char="&gt;"/>
              <a:tabLst/>
              <a:defRPr/>
            </a:pPr>
            <a:r>
              <a:rPr kumimoji="0" lang="en-US" sz="2000" b="1" i="1" u="none" strike="noStrike" kern="1200" cap="none" spc="0" normalizeH="0" baseline="0" noProof="0" dirty="0">
                <a:ln>
                  <a:noFill/>
                </a:ln>
                <a:solidFill>
                  <a:srgbClr val="FF0000"/>
                </a:solidFill>
                <a:effectLst/>
                <a:uLnTx/>
                <a:uFillTx/>
                <a:latin typeface="Arial"/>
                <a:cs typeface="Arial Hebrew" charset="-79"/>
              </a:rPr>
              <a:t>66%</a:t>
            </a:r>
            <a:r>
              <a:rPr kumimoji="0" lang="en-US" sz="2000" b="0" i="0" u="none" strike="noStrike" kern="1200" cap="none" spc="0" normalizeH="0" baseline="0" noProof="0" dirty="0">
                <a:ln>
                  <a:noFill/>
                </a:ln>
                <a:solidFill>
                  <a:srgbClr val="FF0000"/>
                </a:solidFill>
                <a:effectLst/>
                <a:uLnTx/>
                <a:uFillTx/>
                <a:latin typeface="Arial"/>
                <a:cs typeface="Arial Hebrew" charset="-79"/>
              </a:rPr>
              <a:t> </a:t>
            </a:r>
            <a:r>
              <a:rPr kumimoji="0" lang="en-US" sz="2000" b="0" i="0" u="none" strike="noStrike" kern="1200" cap="none" spc="0" normalizeH="0" baseline="0" noProof="0" dirty="0">
                <a:ln>
                  <a:noFill/>
                </a:ln>
                <a:solidFill>
                  <a:srgbClr val="3D3D40">
                    <a:lumMod val="75000"/>
                    <a:lumOff val="25000"/>
                  </a:srgbClr>
                </a:solidFill>
                <a:effectLst/>
                <a:uLnTx/>
                <a:uFillTx/>
                <a:latin typeface="Arial"/>
                <a:cs typeface="Arial Hebrew" charset="-79"/>
              </a:rPr>
              <a:t>depart if not optimized *</a:t>
            </a:r>
            <a:endParaRPr kumimoji="0" lang="en-US" sz="2000" b="1" i="1" u="none" strike="noStrike" kern="1200" cap="none" spc="0" normalizeH="0" baseline="0" noProof="0" dirty="0">
              <a:ln>
                <a:noFill/>
              </a:ln>
              <a:solidFill>
                <a:srgbClr val="3D3D40">
                  <a:lumMod val="75000"/>
                  <a:lumOff val="25000"/>
                </a:srgbClr>
              </a:solidFill>
              <a:effectLst/>
              <a:uLnTx/>
              <a:uFillTx/>
              <a:latin typeface="Arial"/>
              <a:cs typeface="Arial Hebrew" charset="-79"/>
            </a:endParaRPr>
          </a:p>
          <a:p>
            <a:pPr marL="342900" marR="0" lvl="0" indent="-342900" algn="l" defTabSz="914400" rtl="0" eaLnBrk="1" fontAlgn="base" latinLnBrk="0" hangingPunct="1">
              <a:lnSpc>
                <a:spcPct val="100000"/>
              </a:lnSpc>
              <a:spcBef>
                <a:spcPts val="1200"/>
              </a:spcBef>
              <a:spcAft>
                <a:spcPct val="0"/>
              </a:spcAft>
              <a:buClr>
                <a:srgbClr val="3D5153"/>
              </a:buClr>
              <a:buSzPct val="100000"/>
              <a:buFont typeface="Lucida Grande"/>
              <a:buChar char="&gt;"/>
              <a:tabLst/>
              <a:defRPr/>
            </a:pPr>
            <a:r>
              <a:rPr kumimoji="0" lang="en-US" sz="2000" b="0" i="0" u="none" strike="noStrike" kern="1200" cap="none" spc="0" normalizeH="0" baseline="0" noProof="0" dirty="0">
                <a:ln>
                  <a:noFill/>
                </a:ln>
                <a:solidFill>
                  <a:srgbClr val="3D3D40">
                    <a:lumMod val="75000"/>
                    <a:lumOff val="25000"/>
                  </a:srgbClr>
                </a:solidFill>
                <a:effectLst/>
                <a:uLnTx/>
                <a:uFillTx/>
                <a:latin typeface="Arial"/>
                <a:cs typeface="Arial Hebrew" charset="-79"/>
              </a:rPr>
              <a:t>Google now ranks “mobile-usability” higher</a:t>
            </a:r>
          </a:p>
          <a:p>
            <a:pPr marL="342900" marR="0" lvl="0" indent="-342900" algn="l" defTabSz="914400" rtl="0" eaLnBrk="1" fontAlgn="base" latinLnBrk="0" hangingPunct="1">
              <a:lnSpc>
                <a:spcPct val="100000"/>
              </a:lnSpc>
              <a:spcBef>
                <a:spcPts val="1200"/>
              </a:spcBef>
              <a:spcAft>
                <a:spcPct val="0"/>
              </a:spcAft>
              <a:buClr>
                <a:srgbClr val="3D5153"/>
              </a:buClr>
              <a:buSzPct val="100000"/>
              <a:buFont typeface="Lucida Grande"/>
              <a:buChar char="&gt;"/>
              <a:tabLst/>
              <a:defRPr/>
            </a:pPr>
            <a:r>
              <a:rPr kumimoji="0" lang="en-US" sz="2000" b="1" i="1" u="none" strike="noStrike" kern="1200" cap="none" spc="0" normalizeH="0" baseline="0" noProof="0" dirty="0">
                <a:ln>
                  <a:noFill/>
                </a:ln>
                <a:solidFill>
                  <a:srgbClr val="FF0000"/>
                </a:solidFill>
                <a:effectLst/>
                <a:uLnTx/>
                <a:uFillTx/>
                <a:latin typeface="Arial"/>
                <a:cs typeface="Arial Hebrew" charset="-79"/>
                <a:sym typeface="Helvetica Light" charset="0"/>
              </a:rPr>
              <a:t>92% </a:t>
            </a:r>
            <a:r>
              <a:rPr kumimoji="0" lang="en-US" sz="2000" b="0" i="0" u="none" strike="noStrike" kern="1200" cap="none" spc="0" normalizeH="0" baseline="0" noProof="0" dirty="0">
                <a:ln>
                  <a:noFill/>
                </a:ln>
                <a:solidFill>
                  <a:srgbClr val="000000"/>
                </a:solidFill>
                <a:effectLst/>
                <a:uLnTx/>
                <a:uFillTx/>
                <a:latin typeface="Arial"/>
                <a:cs typeface="Arial Hebrew" charset="-79"/>
                <a:sym typeface="Helvetica Light" charset="0"/>
              </a:rPr>
              <a:t>of smartphone time is spent with apps.</a:t>
            </a:r>
            <a:endParaRPr kumimoji="0" lang="en-US" sz="1800" b="0" i="0" u="none" strike="noStrike" kern="1200" cap="none" spc="0" normalizeH="0" baseline="0" noProof="0" dirty="0">
              <a:ln>
                <a:noFill/>
              </a:ln>
              <a:solidFill>
                <a:srgbClr val="000000"/>
              </a:solidFill>
              <a:effectLst/>
              <a:uLnTx/>
              <a:uFillTx/>
              <a:latin typeface="Arial"/>
              <a:cs typeface="Arial Hebrew" charset="-79"/>
              <a:sym typeface="Helvetica Light" charset="0"/>
            </a:endParaRPr>
          </a:p>
        </p:txBody>
      </p:sp>
      <p:pic>
        <p:nvPicPr>
          <p:cNvPr id="2" name="Picture 1">
            <a:extLst>
              <a:ext uri="{FF2B5EF4-FFF2-40B4-BE49-F238E27FC236}">
                <a16:creationId xmlns:a16="http://schemas.microsoft.com/office/drawing/2014/main" id="{9BB3F540-0890-43B4-BF8E-D46822E8591C}"/>
              </a:ext>
            </a:extLst>
          </p:cNvPr>
          <p:cNvPicPr>
            <a:picLocks noChangeAspect="1"/>
          </p:cNvPicPr>
          <p:nvPr/>
        </p:nvPicPr>
        <p:blipFill>
          <a:blip r:embed="rId3"/>
          <a:stretch>
            <a:fillRect/>
          </a:stretch>
        </p:blipFill>
        <p:spPr>
          <a:xfrm>
            <a:off x="4800601" y="1532808"/>
            <a:ext cx="4090771" cy="3877392"/>
          </a:xfrm>
          <a:prstGeom prst="rect">
            <a:avLst/>
          </a:prstGeom>
        </p:spPr>
      </p:pic>
      <p:sp>
        <p:nvSpPr>
          <p:cNvPr id="3" name="TextBox 2">
            <a:extLst>
              <a:ext uri="{FF2B5EF4-FFF2-40B4-BE49-F238E27FC236}">
                <a16:creationId xmlns:a16="http://schemas.microsoft.com/office/drawing/2014/main" id="{4C4DA752-1649-4B13-85C7-766B0BD4BD13}"/>
              </a:ext>
            </a:extLst>
          </p:cNvPr>
          <p:cNvSpPr txBox="1"/>
          <p:nvPr/>
        </p:nvSpPr>
        <p:spPr>
          <a:xfrm>
            <a:off x="2362201" y="5424100"/>
            <a:ext cx="4648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 Source: comScore 2018 Online Insurance Shopping Report</a:t>
            </a:r>
          </a:p>
        </p:txBody>
      </p:sp>
      <p:sp>
        <p:nvSpPr>
          <p:cNvPr id="5" name="Title 1">
            <a:extLst>
              <a:ext uri="{FF2B5EF4-FFF2-40B4-BE49-F238E27FC236}">
                <a16:creationId xmlns:a16="http://schemas.microsoft.com/office/drawing/2014/main" id="{53F965E8-8CA4-4A57-8FFF-59772D168A81}"/>
              </a:ext>
            </a:extLst>
          </p:cNvPr>
          <p:cNvSpPr>
            <a:spLocks noGrp="1"/>
          </p:cNvSpPr>
          <p:nvPr>
            <p:ph type="title"/>
          </p:nvPr>
        </p:nvSpPr>
        <p:spPr>
          <a:xfrm>
            <a:off x="457200" y="274638"/>
            <a:ext cx="8229600" cy="1143000"/>
          </a:xfrm>
        </p:spPr>
        <p:txBody>
          <a:bodyPr/>
          <a:lstStyle/>
          <a:p>
            <a:pPr algn="ctr"/>
            <a:r>
              <a:rPr lang="en-US" dirty="0"/>
              <a:t>Mobile First</a:t>
            </a:r>
          </a:p>
        </p:txBody>
      </p:sp>
    </p:spTree>
    <p:extLst>
      <p:ext uri="{BB962C8B-B14F-4D97-AF65-F5344CB8AC3E}">
        <p14:creationId xmlns:p14="http://schemas.microsoft.com/office/powerpoint/2010/main" val="41225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C544C-AEC6-4516-941B-529AA74E826C}"/>
              </a:ext>
            </a:extLst>
          </p:cNvPr>
          <p:cNvPicPr>
            <a:picLocks noChangeAspect="1"/>
          </p:cNvPicPr>
          <p:nvPr/>
        </p:nvPicPr>
        <p:blipFill>
          <a:blip r:embed="rId3"/>
          <a:stretch>
            <a:fillRect/>
          </a:stretch>
        </p:blipFill>
        <p:spPr>
          <a:xfrm>
            <a:off x="3886200" y="1600200"/>
            <a:ext cx="4906588" cy="4060201"/>
          </a:xfrm>
          <a:prstGeom prst="rect">
            <a:avLst/>
          </a:prstGeom>
        </p:spPr>
      </p:pic>
      <p:sp>
        <p:nvSpPr>
          <p:cNvPr id="8" name="Title 1">
            <a:extLst>
              <a:ext uri="{FF2B5EF4-FFF2-40B4-BE49-F238E27FC236}">
                <a16:creationId xmlns:a16="http://schemas.microsoft.com/office/drawing/2014/main" id="{F557635C-8BEC-4B2A-AF95-2F111F1A702D}"/>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mj-lt"/>
                <a:ea typeface="+mj-ea"/>
                <a:cs typeface="+mj-cs"/>
              </a:defRPr>
            </a:lvl1pPr>
          </a:lstStyle>
          <a:p>
            <a:pPr algn="ctr"/>
            <a:r>
              <a:rPr lang="en-US" dirty="0"/>
              <a:t>The CX Lifecycle</a:t>
            </a:r>
          </a:p>
        </p:txBody>
      </p:sp>
      <p:sp>
        <p:nvSpPr>
          <p:cNvPr id="11" name="Content Placeholder 2">
            <a:extLst>
              <a:ext uri="{FF2B5EF4-FFF2-40B4-BE49-F238E27FC236}">
                <a16:creationId xmlns:a16="http://schemas.microsoft.com/office/drawing/2014/main" id="{C25A1889-82B2-4A5A-9717-BCCEAD3D748B}"/>
              </a:ext>
            </a:extLst>
          </p:cNvPr>
          <p:cNvSpPr>
            <a:spLocks noGrp="1"/>
          </p:cNvSpPr>
          <p:nvPr>
            <p:ph idx="1"/>
          </p:nvPr>
        </p:nvSpPr>
        <p:spPr>
          <a:xfrm>
            <a:off x="457200" y="1600200"/>
            <a:ext cx="8229600" cy="4525963"/>
          </a:xfrm>
        </p:spPr>
        <p:txBody>
          <a:bodyPr vert="horz" lIns="91440" tIns="45720" rIns="91440" bIns="45720" rtlCol="0">
            <a:normAutofit/>
          </a:bodyPr>
          <a:lstStyle/>
          <a:p>
            <a:pPr marL="0" indent="0">
              <a:lnSpc>
                <a:spcPct val="90000"/>
              </a:lnSpc>
              <a:spcBef>
                <a:spcPts val="1000"/>
              </a:spcBef>
              <a:buNone/>
            </a:pPr>
            <a:r>
              <a:rPr lang="en-US" altLang="en-US" sz="2400" kern="1200" dirty="0">
                <a:solidFill>
                  <a:schemeClr val="bg1"/>
                </a:solidFill>
                <a:latin typeface="+mn-lt"/>
                <a:ea typeface="+mn-ea"/>
                <a:cs typeface="+mn-cs"/>
              </a:rPr>
              <a:t>Six phases, critical touchpoints</a:t>
            </a:r>
          </a:p>
        </p:txBody>
      </p:sp>
      <p:sp>
        <p:nvSpPr>
          <p:cNvPr id="10" name="TextBox 9">
            <a:extLst>
              <a:ext uri="{FF2B5EF4-FFF2-40B4-BE49-F238E27FC236}">
                <a16:creationId xmlns:a16="http://schemas.microsoft.com/office/drawing/2014/main" id="{1D5C329A-43C2-4954-907E-FAD47BD979DB}"/>
              </a:ext>
            </a:extLst>
          </p:cNvPr>
          <p:cNvSpPr txBox="1"/>
          <p:nvPr/>
        </p:nvSpPr>
        <p:spPr>
          <a:xfrm>
            <a:off x="351212" y="2875495"/>
            <a:ext cx="3534988" cy="1015663"/>
          </a:xfrm>
          <a:prstGeom prst="rect">
            <a:avLst/>
          </a:prstGeom>
          <a:noFill/>
        </p:spPr>
        <p:txBody>
          <a:bodyPr wrap="square" rtlCol="0">
            <a:spAutoFit/>
          </a:bodyPr>
          <a:lstStyle/>
          <a:p>
            <a:r>
              <a:rPr lang="en-US" sz="3000" dirty="0"/>
              <a:t>Six phases,</a:t>
            </a:r>
          </a:p>
          <a:p>
            <a:r>
              <a:rPr lang="en-US" sz="3000" dirty="0"/>
              <a:t>Critical ‘Touchpoints’</a:t>
            </a:r>
          </a:p>
        </p:txBody>
      </p:sp>
    </p:spTree>
    <p:extLst>
      <p:ext uri="{BB962C8B-B14F-4D97-AF65-F5344CB8AC3E}">
        <p14:creationId xmlns:p14="http://schemas.microsoft.com/office/powerpoint/2010/main" val="407877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The CX Planning website</a:t>
            </a:r>
          </a:p>
        </p:txBody>
      </p:sp>
      <p:sp>
        <p:nvSpPr>
          <p:cNvPr id="3" name="Content Placeholder 2"/>
          <p:cNvSpPr>
            <a:spLocks noGrp="1"/>
          </p:cNvSpPr>
          <p:nvPr>
            <p:ph idx="1"/>
          </p:nvPr>
        </p:nvSpPr>
        <p:spPr>
          <a:xfrm>
            <a:off x="685800" y="1797781"/>
            <a:ext cx="8229600" cy="4525963"/>
          </a:xfrm>
        </p:spPr>
        <p:txBody>
          <a:bodyPr/>
          <a:lstStyle/>
          <a:p>
            <a:pPr marL="0" indent="0">
              <a:buNone/>
            </a:pPr>
            <a:r>
              <a:rPr lang="en-US" b="1" i="1" dirty="0">
                <a:solidFill>
                  <a:srgbClr val="008000"/>
                </a:solidFill>
              </a:rPr>
              <a:t>New: </a:t>
            </a:r>
            <a:r>
              <a:rPr lang="en-US" dirty="0"/>
              <a:t>Free interactive online CX planning tool</a:t>
            </a:r>
          </a:p>
          <a:p>
            <a:pPr marL="0" indent="0">
              <a:buNone/>
            </a:pPr>
            <a:endParaRPr lang="en-US" dirty="0"/>
          </a:p>
        </p:txBody>
      </p:sp>
      <p:sp>
        <p:nvSpPr>
          <p:cNvPr id="5" name="TextBox 4">
            <a:extLst>
              <a:ext uri="{FF2B5EF4-FFF2-40B4-BE49-F238E27FC236}">
                <a16:creationId xmlns:a16="http://schemas.microsoft.com/office/drawing/2014/main" id="{3F4C3C7D-79B4-4C67-9326-D5A9B3EBA0AE}"/>
              </a:ext>
            </a:extLst>
          </p:cNvPr>
          <p:cNvSpPr txBox="1"/>
          <p:nvPr/>
        </p:nvSpPr>
        <p:spPr>
          <a:xfrm>
            <a:off x="1676400" y="2567150"/>
            <a:ext cx="624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3"/>
              </a:rPr>
              <a:t>https://www.independentagent.com/ACTCX</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1D690AA-C4B8-45E6-98D2-52DF98BAA894}"/>
              </a:ext>
            </a:extLst>
          </p:cNvPr>
          <p:cNvPicPr>
            <a:picLocks noChangeAspect="1"/>
          </p:cNvPicPr>
          <p:nvPr/>
        </p:nvPicPr>
        <p:blipFill>
          <a:blip r:embed="rId4"/>
          <a:stretch>
            <a:fillRect/>
          </a:stretch>
        </p:blipFill>
        <p:spPr>
          <a:xfrm>
            <a:off x="2895600" y="3544527"/>
            <a:ext cx="3352800" cy="2258250"/>
          </a:xfrm>
          <a:prstGeom prst="rect">
            <a:avLst/>
          </a:prstGeom>
        </p:spPr>
      </p:pic>
      <p:pic>
        <p:nvPicPr>
          <p:cNvPr id="6" name="Picture 5">
            <a:extLst>
              <a:ext uri="{FF2B5EF4-FFF2-40B4-BE49-F238E27FC236}">
                <a16:creationId xmlns:a16="http://schemas.microsoft.com/office/drawing/2014/main" id="{9F2D8A97-55E5-4834-999A-DF264C7B00A3}"/>
              </a:ext>
            </a:extLst>
          </p:cNvPr>
          <p:cNvPicPr>
            <a:picLocks noChangeAspect="1"/>
          </p:cNvPicPr>
          <p:nvPr/>
        </p:nvPicPr>
        <p:blipFill>
          <a:blip r:embed="rId5"/>
          <a:stretch>
            <a:fillRect/>
          </a:stretch>
        </p:blipFill>
        <p:spPr>
          <a:xfrm>
            <a:off x="7467600" y="4876800"/>
            <a:ext cx="1536325" cy="798645"/>
          </a:xfrm>
          <a:prstGeom prst="rect">
            <a:avLst/>
          </a:prstGeom>
        </p:spPr>
      </p:pic>
    </p:spTree>
    <p:extLst>
      <p:ext uri="{BB962C8B-B14F-4D97-AF65-F5344CB8AC3E}">
        <p14:creationId xmlns:p14="http://schemas.microsoft.com/office/powerpoint/2010/main" val="238827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2112</Words>
  <Application>Microsoft Office PowerPoint</Application>
  <PresentationFormat>On-screen Show (4:3)</PresentationFormat>
  <Paragraphs>224</Paragraphs>
  <Slides>43</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MS Mincho</vt:lpstr>
      <vt:lpstr>Arial</vt:lpstr>
      <vt:lpstr>Arial Hebrew</vt:lpstr>
      <vt:lpstr>Calibri</vt:lpstr>
      <vt:lpstr>Courier New</vt:lpstr>
      <vt:lpstr>Helvetica Light</vt:lpstr>
      <vt:lpstr>Lucida Grande</vt:lpstr>
      <vt:lpstr>SwissReSans</vt:lpstr>
      <vt:lpstr>Times New Roman</vt:lpstr>
      <vt:lpstr>Office Theme</vt:lpstr>
      <vt:lpstr>PowerPoint Presentation</vt:lpstr>
      <vt:lpstr>Administrative Details</vt:lpstr>
      <vt:lpstr>Our Panelists:</vt:lpstr>
      <vt:lpstr>PowerPoint Presentation</vt:lpstr>
      <vt:lpstr>ACT – What &amp; How </vt:lpstr>
      <vt:lpstr>The CX Journey</vt:lpstr>
      <vt:lpstr>Mobile First</vt:lpstr>
      <vt:lpstr>PowerPoint Presentation</vt:lpstr>
      <vt:lpstr>The CX Planning website</vt:lpstr>
      <vt:lpstr>The Customer Experience Work Group</vt:lpstr>
      <vt:lpstr>ACT</vt:lpstr>
      <vt:lpstr>PowerPoint Presentation</vt:lpstr>
      <vt:lpstr>PowerPoint Presentation</vt:lpstr>
      <vt:lpstr>“My website? It’s just an ad…”</vt:lpstr>
      <vt:lpstr>“An Unwinnable Position”</vt:lpstr>
      <vt:lpstr>An “Unwinnable Position”</vt:lpstr>
      <vt:lpstr>‘An “expert” in the field’</vt:lpstr>
      <vt:lpstr>‘An “expert” in the field’</vt:lpstr>
      <vt:lpstr>‘An “expert” in the field’</vt:lpstr>
      <vt:lpstr>“A tailor-made policy for you…”</vt:lpstr>
      <vt:lpstr>“…expert advice…from a trusted partner”</vt:lpstr>
      <vt:lpstr>“…the best insurance coverage possible.”</vt:lpstr>
      <vt:lpstr>“…the best insurance coverage possible.”</vt:lpstr>
      <vt:lpstr>“…the best insurance coverage possible.”</vt:lpstr>
      <vt:lpstr>Swiss Re Corporate Solutions Claims Digital Marketing Dangers </vt:lpstr>
      <vt:lpstr>I’ll text you...</vt:lpstr>
      <vt:lpstr>PowerPoint Presentation</vt:lpstr>
      <vt:lpstr>Using Text Messages To Communicate</vt:lpstr>
      <vt:lpstr>Statements Made On Social Media May Be Used Against An Insurance Agency/Brokerage In An E&amp;O Claim or Lawsuit </vt:lpstr>
      <vt:lpstr>Sometimes Social Media May Be Treated Too Casually And Not As Seriously As Other types Of Publications </vt:lpstr>
      <vt:lpstr>       There Is Good News</vt:lpstr>
      <vt:lpstr>But, There Is Also Some Bad News</vt:lpstr>
      <vt:lpstr>When Can A Social Media Posting Be The Basis For Regulatory Action Involving Insurance Agencies/Brokerages</vt:lpstr>
      <vt:lpstr>NY Department Of Financial Services Office Of General Counsel Opinion On Social Media Postings </vt:lpstr>
      <vt:lpstr>Examples Of Situations Where Insurance Agencies/Brokerages Can Encounter Problems With Social Media Postings</vt:lpstr>
      <vt:lpstr>A Question That I Received From A Producer Recently Regarding a Social Media Posting That He Had Seen</vt:lpstr>
      <vt:lpstr>Things To Consider</vt:lpstr>
      <vt:lpstr>What Are The Best Practices For Insurance Agencies/Brokerages To Follow Regarding Social Media</vt:lpstr>
      <vt:lpstr>Some Additional Thoughts On Why An Agency/Brokerage Should Think Before It Posts</vt:lpstr>
      <vt:lpstr>What Resources Are Available To Insurance Agencies/Brokerages To Assist With Social Media Issues</vt:lpstr>
      <vt:lpstr>Big “I” Related Resources:</vt:lpstr>
      <vt:lpstr>Panelist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 What &amp; How</dc:title>
  <dc:creator>Ron Berg</dc:creator>
  <cp:lastModifiedBy>Pam Andrews</cp:lastModifiedBy>
  <cp:revision>27</cp:revision>
  <dcterms:created xsi:type="dcterms:W3CDTF">2018-09-14T16:38:55Z</dcterms:created>
  <dcterms:modified xsi:type="dcterms:W3CDTF">2018-10-04T17:47:23Z</dcterms:modified>
</cp:coreProperties>
</file>